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57" r:id="rId7"/>
    <p:sldId id="258" r:id="rId8"/>
    <p:sldId id="259" r:id="rId9"/>
    <p:sldId id="260" r:id="rId10"/>
    <p:sldId id="261" r:id="rId11"/>
    <p:sldId id="262" r:id="rId12"/>
    <p:sldId id="266" r:id="rId13"/>
    <p:sldId id="263" r:id="rId14"/>
    <p:sldId id="264" r:id="rId15"/>
    <p:sldId id="271" r:id="rId16"/>
    <p:sldId id="267" r:id="rId17"/>
    <p:sldId id="269" r:id="rId18"/>
    <p:sldId id="276" r:id="rId19"/>
    <p:sldId id="277" r:id="rId20"/>
    <p:sldId id="270" r:id="rId21"/>
    <p:sldId id="268" r:id="rId22"/>
    <p:sldId id="273" r:id="rId23"/>
    <p:sldId id="274" r:id="rId24"/>
    <p:sldId id="275" r:id="rId25"/>
    <p:sldId id="280" r:id="rId26"/>
    <p:sldId id="279" r:id="rId27"/>
    <p:sldId id="278"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8307-86C2-211B-B3F2-B6F5B445C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F0C99D-C364-ED99-88C3-DA7493AAE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89BB9-553F-4A5B-5152-31291D9B2A50}"/>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5" name="Footer Placeholder 4">
            <a:extLst>
              <a:ext uri="{FF2B5EF4-FFF2-40B4-BE49-F238E27FC236}">
                <a16:creationId xmlns:a16="http://schemas.microsoft.com/office/drawing/2014/main" id="{195062F4-CE99-68F1-07D9-463556782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6222-9C07-7829-CB2F-6663DCEEEFDB}"/>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148613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5300-127D-2988-9D00-C6CCA140B8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D156F-8201-CE3E-7075-F1627EBC4F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72748-6543-F35F-E72F-F34E075B44EF}"/>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5" name="Footer Placeholder 4">
            <a:extLst>
              <a:ext uri="{FF2B5EF4-FFF2-40B4-BE49-F238E27FC236}">
                <a16:creationId xmlns:a16="http://schemas.microsoft.com/office/drawing/2014/main" id="{513AD2D6-46C5-AE6C-A159-6C4278D8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CC0B3-7021-E23E-9DF3-1D814FE3AD6A}"/>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106414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A36F5-CE99-9ACB-8E7A-C1A465747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DCA22-E57C-5BDA-24DC-3AAC8F225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346F2-52CA-404C-A3D0-E448CC3C1FC4}"/>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5" name="Footer Placeholder 4">
            <a:extLst>
              <a:ext uri="{FF2B5EF4-FFF2-40B4-BE49-F238E27FC236}">
                <a16:creationId xmlns:a16="http://schemas.microsoft.com/office/drawing/2014/main" id="{196C8E87-4F15-5FE5-3BA5-C920D8BF7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7E929-F9AE-48D6-8E96-96CE96000711}"/>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40732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53EB-E4F5-2EA7-878A-63A6BE6E3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E250D-00B7-3EEC-19F4-7004181A2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818B2-DE8D-E528-56EE-7218CADD0437}"/>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5" name="Footer Placeholder 4">
            <a:extLst>
              <a:ext uri="{FF2B5EF4-FFF2-40B4-BE49-F238E27FC236}">
                <a16:creationId xmlns:a16="http://schemas.microsoft.com/office/drawing/2014/main" id="{5AE99127-7EAA-CA81-3755-ABA701EEC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049B-0BA3-F3B7-1572-FAE8F8AA2795}"/>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89895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0D4D2-89DC-CFF4-722C-B6DB83D9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FE2A2F-97CC-EEAA-F7C5-82805079C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D2357-612B-E4DD-2502-F3510ABE0B87}"/>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5" name="Footer Placeholder 4">
            <a:extLst>
              <a:ext uri="{FF2B5EF4-FFF2-40B4-BE49-F238E27FC236}">
                <a16:creationId xmlns:a16="http://schemas.microsoft.com/office/drawing/2014/main" id="{11DE14C2-459A-4DE8-F2CB-80FB06CEC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8A43F-2CEC-54E9-6484-1A430E688B07}"/>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415742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9CD4-A223-F42F-6E9E-7DB15114D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26A04-C37A-5A17-F281-A08FD936F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0A320C-6128-346A-1E93-93CA13EDD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29B80-455A-FF2E-00A7-A7C6D8376466}"/>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6" name="Footer Placeholder 5">
            <a:extLst>
              <a:ext uri="{FF2B5EF4-FFF2-40B4-BE49-F238E27FC236}">
                <a16:creationId xmlns:a16="http://schemas.microsoft.com/office/drawing/2014/main" id="{C6F71DFF-845D-4080-DECF-4463CE414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61E6B-EFF8-07B5-B414-1975F4D1DF8A}"/>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39884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BCD2-1513-868E-006B-ACA3EC7203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16B9B4-BCEE-A8C2-03B4-45C23AF81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3F5044-1450-C2C7-E2F1-33678A9B11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5FED3-6628-CF44-C939-1B9EF4936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517C6E-3A40-DA20-95EB-F796A29EE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D51237-E20E-79F5-3A65-1CB371B5C394}"/>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8" name="Footer Placeholder 7">
            <a:extLst>
              <a:ext uri="{FF2B5EF4-FFF2-40B4-BE49-F238E27FC236}">
                <a16:creationId xmlns:a16="http://schemas.microsoft.com/office/drawing/2014/main" id="{32000E64-96F7-529E-3EEB-2F48D6A71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36D482-174D-3CC7-E170-F50A8528FD2A}"/>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323725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0AA8-3219-A8A0-95A5-E94056F27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D1561-CD75-2622-2DA8-094010158CE7}"/>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4" name="Footer Placeholder 3">
            <a:extLst>
              <a:ext uri="{FF2B5EF4-FFF2-40B4-BE49-F238E27FC236}">
                <a16:creationId xmlns:a16="http://schemas.microsoft.com/office/drawing/2014/main" id="{38B58BF5-1BBD-AC0E-92A5-CF63B1F3A8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AE6C86-9C78-3F83-85D1-C755CBA624E9}"/>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265249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9F68A-7AFD-AE93-4D49-1C30AA1DFE9A}"/>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3" name="Footer Placeholder 2">
            <a:extLst>
              <a:ext uri="{FF2B5EF4-FFF2-40B4-BE49-F238E27FC236}">
                <a16:creationId xmlns:a16="http://schemas.microsoft.com/office/drawing/2014/main" id="{CFD9993C-7CC7-1BB8-7DD2-899638EF3B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5DC7C3-7A03-7BC2-3B3D-E091A56C6496}"/>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43449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6990-15C7-44A1-6B9B-9BE8B9756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94863-17E0-F734-E9B9-1CA40155A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076E6E-E804-F86E-DBB6-53706BD64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48468-0BAF-5CCE-1D64-A5C6ECE355BA}"/>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6" name="Footer Placeholder 5">
            <a:extLst>
              <a:ext uri="{FF2B5EF4-FFF2-40B4-BE49-F238E27FC236}">
                <a16:creationId xmlns:a16="http://schemas.microsoft.com/office/drawing/2014/main" id="{1F3AAE64-5351-C203-3DFE-C2053EA17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A61B9-F162-91BE-2E41-68B574B9BDBA}"/>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220541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1761-4164-36D5-97F2-7582C0775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DC8DE-AC61-A12A-FBA5-382D8C63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E3D895-59FB-DD84-51FD-85C83F641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9A09A-36D3-966F-AF14-150191605070}"/>
              </a:ext>
            </a:extLst>
          </p:cNvPr>
          <p:cNvSpPr>
            <a:spLocks noGrp="1"/>
          </p:cNvSpPr>
          <p:nvPr>
            <p:ph type="dt" sz="half" idx="10"/>
          </p:nvPr>
        </p:nvSpPr>
        <p:spPr/>
        <p:txBody>
          <a:bodyPr/>
          <a:lstStyle/>
          <a:p>
            <a:fld id="{D5840699-7AC3-4043-BA7D-5EBAB8047347}" type="datetimeFigureOut">
              <a:rPr lang="en-US" smtClean="0"/>
              <a:t>11/25/2024</a:t>
            </a:fld>
            <a:endParaRPr lang="en-US"/>
          </a:p>
        </p:txBody>
      </p:sp>
      <p:sp>
        <p:nvSpPr>
          <p:cNvPr id="6" name="Footer Placeholder 5">
            <a:extLst>
              <a:ext uri="{FF2B5EF4-FFF2-40B4-BE49-F238E27FC236}">
                <a16:creationId xmlns:a16="http://schemas.microsoft.com/office/drawing/2014/main" id="{2E68F455-FA25-F2AB-BDED-6D8D62698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DF63C-CE4B-B688-0F2E-66D718D1DD33}"/>
              </a:ext>
            </a:extLst>
          </p:cNvPr>
          <p:cNvSpPr>
            <a:spLocks noGrp="1"/>
          </p:cNvSpPr>
          <p:nvPr>
            <p:ph type="sldNum" sz="quarter" idx="12"/>
          </p:nvPr>
        </p:nvSpPr>
        <p:spPr/>
        <p:txBody>
          <a:bodyPr/>
          <a:lstStyle/>
          <a:p>
            <a:fld id="{82D9EC03-BAFE-4F1C-9128-8A3745D139FA}" type="slidenum">
              <a:rPr lang="en-US" smtClean="0"/>
              <a:t>‹#›</a:t>
            </a:fld>
            <a:endParaRPr lang="en-US"/>
          </a:p>
        </p:txBody>
      </p:sp>
    </p:spTree>
    <p:extLst>
      <p:ext uri="{BB962C8B-B14F-4D97-AF65-F5344CB8AC3E}">
        <p14:creationId xmlns:p14="http://schemas.microsoft.com/office/powerpoint/2010/main" val="190886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3BF56-8DA8-BC8E-93F6-05839BD08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35C78-4268-6CEC-8D3F-B7EFD92B8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87797-6411-E61C-B836-DF583AACB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40699-7AC3-4043-BA7D-5EBAB8047347}" type="datetimeFigureOut">
              <a:rPr lang="en-US" smtClean="0"/>
              <a:t>11/25/2024</a:t>
            </a:fld>
            <a:endParaRPr lang="en-US"/>
          </a:p>
        </p:txBody>
      </p:sp>
      <p:sp>
        <p:nvSpPr>
          <p:cNvPr id="5" name="Footer Placeholder 4">
            <a:extLst>
              <a:ext uri="{FF2B5EF4-FFF2-40B4-BE49-F238E27FC236}">
                <a16:creationId xmlns:a16="http://schemas.microsoft.com/office/drawing/2014/main" id="{4800EEBB-1A9A-E0E9-7C54-0FF3C86EF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586C70-D636-D788-A1ED-1041007AC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9EC03-BAFE-4F1C-9128-8A3745D139FA}" type="slidenum">
              <a:rPr lang="en-US" smtClean="0"/>
              <a:t>‹#›</a:t>
            </a:fld>
            <a:endParaRPr lang="en-US"/>
          </a:p>
        </p:txBody>
      </p:sp>
    </p:spTree>
    <p:extLst>
      <p:ext uri="{BB962C8B-B14F-4D97-AF65-F5344CB8AC3E}">
        <p14:creationId xmlns:p14="http://schemas.microsoft.com/office/powerpoint/2010/main" val="416427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jicjournal.org/article/S0196-6553%2822%2900756-8/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mbridge.org/core/journals/infection-control-and-hospital-epidemiology/article/advancing-health-equity-through-action-in-antimicrobial-stewardship-and-healthcare-epidemiology/E500CD36798BF6BF7661F5223E4AFDF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cbi.nlm.nih.gov/pmc/articles/PMC839053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cbi.nlm.nih.gov/pmc/articles/PMC839053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oL0vv0ODuMw" TargetMode="External"/><Relationship Id="rId2" Type="http://schemas.openxmlformats.org/officeDocument/2006/relationships/hyperlink" Target="https://www.cdc.gov/antimicrobial-resistance/stories/reducing-health-dispariti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antimicrobial-resistance/stories/ar-health-equity.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volume/C4ACDA61586C221661677FF54014AF72" TargetMode="External"/><Relationship Id="rId2" Type="http://schemas.openxmlformats.org/officeDocument/2006/relationships/hyperlink" Target="https://www.cambridge.org/core/journals/infection-control-and-hospital-epidemiology" TargetMode="External"/><Relationship Id="rId1" Type="http://schemas.openxmlformats.org/officeDocument/2006/relationships/slideLayout" Target="../slideLayouts/slideLayout2.xml"/><Relationship Id="rId5" Type="http://schemas.openxmlformats.org/officeDocument/2006/relationships/hyperlink" Target="https://doi.org/10.1017/ice.2024.7" TargetMode="External"/><Relationship Id="rId4" Type="http://schemas.openxmlformats.org/officeDocument/2006/relationships/hyperlink" Target="https://www.cambridge.org/core/journals/infection-control-and-hospital-epidemiology/issue/31B7F52538796A6EB9C841B5FF97D1B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volume/C4ACDA61586C221661677FF54014AF72" TargetMode="External"/><Relationship Id="rId2" Type="http://schemas.openxmlformats.org/officeDocument/2006/relationships/hyperlink" Target="https://www.cambridge.org/core/journals/infection-control-and-hospital-epidemiology" TargetMode="External"/><Relationship Id="rId1" Type="http://schemas.openxmlformats.org/officeDocument/2006/relationships/slideLayout" Target="../slideLayouts/slideLayout2.xml"/><Relationship Id="rId5" Type="http://schemas.openxmlformats.org/officeDocument/2006/relationships/hyperlink" Target="https://doi.org/10.1017/ice.2024.7" TargetMode="External"/><Relationship Id="rId4" Type="http://schemas.openxmlformats.org/officeDocument/2006/relationships/hyperlink" Target="https://www.cambridge.org/core/journals/infection-control-and-hospital-epidemiology/issue/31B7F52538796A6EB9C841B5FF97D1B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volume/C4ACDA61586C221661677FF54014AF72" TargetMode="External"/><Relationship Id="rId2" Type="http://schemas.openxmlformats.org/officeDocument/2006/relationships/hyperlink" Target="https://www.cambridge.org/core/journals/infection-control-and-hospital-epidemiology" TargetMode="External"/><Relationship Id="rId1" Type="http://schemas.openxmlformats.org/officeDocument/2006/relationships/slideLayout" Target="../slideLayouts/slideLayout2.xml"/><Relationship Id="rId5" Type="http://schemas.openxmlformats.org/officeDocument/2006/relationships/hyperlink" Target="https://doi.org/10.1017/ice.2024.7" TargetMode="External"/><Relationship Id="rId4" Type="http://schemas.openxmlformats.org/officeDocument/2006/relationships/hyperlink" Target="https://www.cambridge.org/core/journals/infection-control-and-hospital-epidemiology/issue/31B7F52538796A6EB9C841B5FF97D1B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303B-4458-8893-B0D6-4472F60D1FBC}"/>
              </a:ext>
            </a:extLst>
          </p:cNvPr>
          <p:cNvSpPr>
            <a:spLocks noGrp="1"/>
          </p:cNvSpPr>
          <p:nvPr>
            <p:ph type="ctrTitle"/>
          </p:nvPr>
        </p:nvSpPr>
        <p:spPr/>
        <p:txBody>
          <a:bodyPr>
            <a:normAutofit fontScale="90000"/>
          </a:bodyPr>
          <a:lstStyle/>
          <a:p>
            <a:r>
              <a:rPr lang="en-US" dirty="0"/>
              <a:t>Health inequities in infection prevention and control in  health care settings</a:t>
            </a:r>
          </a:p>
        </p:txBody>
      </p:sp>
      <p:sp>
        <p:nvSpPr>
          <p:cNvPr id="3" name="Subtitle 2">
            <a:extLst>
              <a:ext uri="{FF2B5EF4-FFF2-40B4-BE49-F238E27FC236}">
                <a16:creationId xmlns:a16="http://schemas.microsoft.com/office/drawing/2014/main" id="{569E1078-E418-5D42-9BA2-1DA6BE1608D4}"/>
              </a:ext>
            </a:extLst>
          </p:cNvPr>
          <p:cNvSpPr>
            <a:spLocks noGrp="1"/>
          </p:cNvSpPr>
          <p:nvPr>
            <p:ph type="subTitle" idx="1"/>
          </p:nvPr>
        </p:nvSpPr>
        <p:spPr/>
        <p:txBody>
          <a:bodyPr/>
          <a:lstStyle/>
          <a:p>
            <a:r>
              <a:rPr lang="en-US" dirty="0"/>
              <a:t>June 2024</a:t>
            </a:r>
          </a:p>
        </p:txBody>
      </p:sp>
    </p:spTree>
    <p:extLst>
      <p:ext uri="{BB962C8B-B14F-4D97-AF65-F5344CB8AC3E}">
        <p14:creationId xmlns:p14="http://schemas.microsoft.com/office/powerpoint/2010/main" val="402992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EC50-4A39-AE87-32F1-DB0AAA3132FD}"/>
              </a:ext>
            </a:extLst>
          </p:cNvPr>
          <p:cNvSpPr>
            <a:spLocks noGrp="1"/>
          </p:cNvSpPr>
          <p:nvPr>
            <p:ph type="title"/>
          </p:nvPr>
        </p:nvSpPr>
        <p:spPr/>
        <p:txBody>
          <a:bodyPr/>
          <a:lstStyle/>
          <a:p>
            <a:r>
              <a:rPr lang="en-US" dirty="0"/>
              <a:t>These inequities can also affect the health care staff</a:t>
            </a:r>
          </a:p>
        </p:txBody>
      </p:sp>
      <p:sp>
        <p:nvSpPr>
          <p:cNvPr id="3" name="Content Placeholder 2">
            <a:extLst>
              <a:ext uri="{FF2B5EF4-FFF2-40B4-BE49-F238E27FC236}">
                <a16:creationId xmlns:a16="http://schemas.microsoft.com/office/drawing/2014/main" id="{B46E513F-9E45-6C93-8197-32F53DB30E27}"/>
              </a:ext>
            </a:extLst>
          </p:cNvPr>
          <p:cNvSpPr>
            <a:spLocks noGrp="1"/>
          </p:cNvSpPr>
          <p:nvPr>
            <p:ph idx="1"/>
          </p:nvPr>
        </p:nvSpPr>
        <p:spPr/>
        <p:txBody>
          <a:bodyPr>
            <a:normAutofit/>
          </a:bodyPr>
          <a:lstStyle/>
          <a:p>
            <a:pPr marL="0" indent="0">
              <a:buNone/>
            </a:pPr>
            <a:r>
              <a:rPr lang="en-US" b="0" i="0" dirty="0">
                <a:solidFill>
                  <a:srgbClr val="333333"/>
                </a:solidFill>
                <a:effectLst/>
              </a:rPr>
              <a:t>“People from racially or ethnically minoritized backgrounds were more likely to work in lower-income healthcare personnel roles (</a:t>
            </a:r>
            <a:r>
              <a:rPr lang="en-US" b="0" i="0" dirty="0" err="1">
                <a:solidFill>
                  <a:srgbClr val="333333"/>
                </a:solidFill>
                <a:effectLst/>
              </a:rPr>
              <a:t>eg</a:t>
            </a:r>
            <a:r>
              <a:rPr lang="en-US" b="0" i="0" dirty="0">
                <a:solidFill>
                  <a:srgbClr val="333333"/>
                </a:solidFill>
                <a:effectLst/>
              </a:rPr>
              <a:t>, certified nursing assistants and medical assistants) and were at higher risk of contracting COVID-19 due to presumed increased exposures in either or both work and nonwork settings.”</a:t>
            </a:r>
          </a:p>
          <a:p>
            <a:pPr marL="0" indent="0">
              <a:buNone/>
            </a:pPr>
            <a:endParaRPr lang="en-US" dirty="0">
              <a:solidFill>
                <a:srgbClr val="333333"/>
              </a:solidFill>
              <a:latin typeface="Noto Sans" panose="020B0502040504020204" pitchFamily="34" charset="0"/>
            </a:endParaRPr>
          </a:p>
          <a:p>
            <a:pPr marL="0" indent="0">
              <a:buNone/>
            </a:pPr>
            <a:r>
              <a:rPr lang="en-US" sz="1500" dirty="0">
                <a:solidFill>
                  <a:srgbClr val="333333"/>
                </a:solidFill>
                <a:latin typeface="Noto Sans" panose="020B0502040504020204" pitchFamily="34" charset="0"/>
              </a:rPr>
              <a:t>Source: </a:t>
            </a:r>
            <a:r>
              <a:rPr lang="en-US" sz="1500" b="0" i="0" dirty="0" err="1">
                <a:solidFill>
                  <a:srgbClr val="333333"/>
                </a:solidFill>
                <a:effectLst/>
                <a:latin typeface="Noto Sans" panose="020B0502040504020204" pitchFamily="34" charset="0"/>
              </a:rPr>
              <a:t>Zlotorzynska</a:t>
            </a:r>
            <a:r>
              <a:rPr lang="en-US" sz="1500" b="0" i="0" dirty="0">
                <a:solidFill>
                  <a:srgbClr val="333333"/>
                </a:solidFill>
                <a:effectLst/>
                <a:latin typeface="Noto Sans" panose="020B0502040504020204" pitchFamily="34" charset="0"/>
              </a:rPr>
              <a:t>, M, </a:t>
            </a:r>
            <a:r>
              <a:rPr lang="en-US" sz="1500" b="0" i="0" dirty="0" err="1">
                <a:solidFill>
                  <a:srgbClr val="333333"/>
                </a:solidFill>
                <a:effectLst/>
                <a:latin typeface="Noto Sans" panose="020B0502040504020204" pitchFamily="34" charset="0"/>
              </a:rPr>
              <a:t>Chea</a:t>
            </a:r>
            <a:r>
              <a:rPr lang="en-US" sz="1500" b="0" i="0" dirty="0">
                <a:solidFill>
                  <a:srgbClr val="333333"/>
                </a:solidFill>
                <a:effectLst/>
                <a:latin typeface="Noto Sans" panose="020B0502040504020204" pitchFamily="34" charset="0"/>
              </a:rPr>
              <a:t>, N, Eure, T, et al. Residential social vulnerability among healthcare personnel with and without severe acute respiratory coronavirus virus 2 (SARS-CoV-2) infection in five US states, May–December 2020. Infect Control Hosp Epidemiol 2024;45:82–88.</a:t>
            </a:r>
            <a:endParaRPr lang="en-US" sz="1500" dirty="0"/>
          </a:p>
        </p:txBody>
      </p:sp>
    </p:spTree>
    <p:extLst>
      <p:ext uri="{BB962C8B-B14F-4D97-AF65-F5344CB8AC3E}">
        <p14:creationId xmlns:p14="http://schemas.microsoft.com/office/powerpoint/2010/main" val="317051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2573-5A61-0404-6428-B8C734DAA1DB}"/>
              </a:ext>
            </a:extLst>
          </p:cNvPr>
          <p:cNvSpPr>
            <a:spLocks noGrp="1"/>
          </p:cNvSpPr>
          <p:nvPr>
            <p:ph type="title"/>
          </p:nvPr>
        </p:nvSpPr>
        <p:spPr/>
        <p:txBody>
          <a:bodyPr/>
          <a:lstStyle/>
          <a:p>
            <a:r>
              <a:rPr lang="en-US" dirty="0"/>
              <a:t>Actions taken to address the inequities	</a:t>
            </a:r>
          </a:p>
        </p:txBody>
      </p:sp>
      <p:sp>
        <p:nvSpPr>
          <p:cNvPr id="3" name="Content Placeholder 2">
            <a:extLst>
              <a:ext uri="{FF2B5EF4-FFF2-40B4-BE49-F238E27FC236}">
                <a16:creationId xmlns:a16="http://schemas.microsoft.com/office/drawing/2014/main" id="{F93FE2E1-7A8B-0CB8-1BCB-1957529C7997}"/>
              </a:ext>
            </a:extLst>
          </p:cNvPr>
          <p:cNvSpPr>
            <a:spLocks noGrp="1"/>
          </p:cNvSpPr>
          <p:nvPr>
            <p:ph idx="1"/>
          </p:nvPr>
        </p:nvSpPr>
        <p:spPr/>
        <p:txBody>
          <a:bodyPr>
            <a:normAutofit fontScale="85000" lnSpcReduction="20000"/>
          </a:bodyPr>
          <a:lstStyle/>
          <a:p>
            <a:r>
              <a:rPr lang="en-US" sz="3000" dirty="0"/>
              <a:t>In June 2020, the Association for Professionals in Infection Control and Epidemiology (APIC)called for the need to address institutional racism, again citing the recent COVID-19 effects on marginalized communities.</a:t>
            </a:r>
          </a:p>
          <a:p>
            <a:r>
              <a:rPr lang="en-US" sz="3000" dirty="0"/>
              <a:t>APIC convened a Health Inequities and Disparities (</a:t>
            </a:r>
            <a:r>
              <a:rPr lang="en-US" sz="3200" b="0" i="0" dirty="0">
                <a:solidFill>
                  <a:srgbClr val="1F1F1F"/>
                </a:solidFill>
                <a:effectLst/>
                <a:latin typeface="Calibri" panose="020F0502020204030204" pitchFamily="34" charset="0"/>
                <a:cs typeface="Calibri" panose="020F0502020204030204" pitchFamily="34" charset="0"/>
              </a:rPr>
              <a:t>HI&amp;D)</a:t>
            </a:r>
            <a:r>
              <a:rPr lang="en-US" sz="3000" dirty="0"/>
              <a:t> Task Force to create actionable recommendations</a:t>
            </a:r>
          </a:p>
          <a:p>
            <a:endParaRPr lang="en-US" dirty="0"/>
          </a:p>
          <a:p>
            <a:endParaRPr lang="en-US" dirty="0"/>
          </a:p>
          <a:p>
            <a:endParaRPr lang="en-US" dirty="0"/>
          </a:p>
          <a:p>
            <a:endParaRPr lang="en-US" dirty="0"/>
          </a:p>
          <a:p>
            <a:endParaRPr lang="en-US" dirty="0"/>
          </a:p>
          <a:p>
            <a:endParaRPr lang="en-US" dirty="0"/>
          </a:p>
          <a:p>
            <a:pPr marL="0" indent="0">
              <a:buNone/>
            </a:pPr>
            <a:r>
              <a:rPr lang="en-US" sz="1400" dirty="0">
                <a:hlinkClick r:id="rId2">
                  <a:extLst>
                    <a:ext uri="{A12FA001-AC4F-418D-AE19-62706E023703}">
                      <ahyp:hlinkClr xmlns:ahyp="http://schemas.microsoft.com/office/drawing/2018/hyperlinkcolor" val="tx"/>
                    </a:ext>
                  </a:extLst>
                </a:hlinkClick>
              </a:rPr>
              <a:t>Source: </a:t>
            </a:r>
            <a:r>
              <a:rPr lang="en-US" sz="1400" dirty="0">
                <a:solidFill>
                  <a:srgbClr val="0563C1"/>
                </a:solidFill>
                <a:hlinkClick r:id="rId2">
                  <a:extLst>
                    <a:ext uri="{A12FA001-AC4F-418D-AE19-62706E023703}">
                      <ahyp:hlinkClr xmlns:ahyp="http://schemas.microsoft.com/office/drawing/2018/hyperlinkcolor" val="tx"/>
                    </a:ext>
                  </a:extLst>
                </a:hlinkClick>
              </a:rPr>
              <a:t>https://www.ajicjournal.org/article/S0196-6553%2822%2900756-8/pdf</a:t>
            </a:r>
            <a:r>
              <a:rPr lang="en-US" sz="1400" dirty="0"/>
              <a:t> </a:t>
            </a:r>
          </a:p>
        </p:txBody>
      </p:sp>
    </p:spTree>
    <p:extLst>
      <p:ext uri="{BB962C8B-B14F-4D97-AF65-F5344CB8AC3E}">
        <p14:creationId xmlns:p14="http://schemas.microsoft.com/office/powerpoint/2010/main" val="14488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AEA55-CC7C-FF81-10D9-2DBCEFE01E7B}"/>
              </a:ext>
            </a:extLst>
          </p:cNvPr>
          <p:cNvSpPr>
            <a:spLocks noGrp="1"/>
          </p:cNvSpPr>
          <p:nvPr>
            <p:ph type="title"/>
          </p:nvPr>
        </p:nvSpPr>
        <p:spPr>
          <a:xfrm>
            <a:off x="838199" y="537883"/>
            <a:ext cx="4783697" cy="1942810"/>
          </a:xfrm>
        </p:spPr>
        <p:txBody>
          <a:bodyPr anchor="b">
            <a:normAutofit/>
          </a:bodyPr>
          <a:lstStyle/>
          <a:p>
            <a:r>
              <a:rPr lang="en-US" sz="4000"/>
              <a:t>Task force created 6 recommendations</a:t>
            </a:r>
          </a:p>
        </p:txBody>
      </p:sp>
      <p:pic>
        <p:nvPicPr>
          <p:cNvPr id="3074" name="Picture 2" descr="A diagram of a pyramid&#10;&#10;Description automatically generated">
            <a:extLst>
              <a:ext uri="{FF2B5EF4-FFF2-40B4-BE49-F238E27FC236}">
                <a16:creationId xmlns:a16="http://schemas.microsoft.com/office/drawing/2014/main" id="{9F2EE5A9-9144-255C-71FB-CFC6881B28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3167" y="1758364"/>
            <a:ext cx="5365375" cy="412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0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9BC1-CAAF-E303-7F70-A768F8231DA1}"/>
              </a:ext>
            </a:extLst>
          </p:cNvPr>
          <p:cNvSpPr>
            <a:spLocks noGrp="1"/>
          </p:cNvSpPr>
          <p:nvPr>
            <p:ph type="title"/>
          </p:nvPr>
        </p:nvSpPr>
        <p:spPr/>
        <p:txBody>
          <a:bodyPr/>
          <a:lstStyle/>
          <a:p>
            <a:r>
              <a:rPr lang="en-US" dirty="0"/>
              <a:t>First recommendation from APIC task force</a:t>
            </a:r>
          </a:p>
        </p:txBody>
      </p:sp>
      <p:sp>
        <p:nvSpPr>
          <p:cNvPr id="3" name="Content Placeholder 2">
            <a:extLst>
              <a:ext uri="{FF2B5EF4-FFF2-40B4-BE49-F238E27FC236}">
                <a16:creationId xmlns:a16="http://schemas.microsoft.com/office/drawing/2014/main" id="{5597BA72-7F6A-52BE-ABFF-F22A87182CF7}"/>
              </a:ext>
            </a:extLst>
          </p:cNvPr>
          <p:cNvSpPr>
            <a:spLocks noGrp="1"/>
          </p:cNvSpPr>
          <p:nvPr>
            <p:ph idx="1"/>
          </p:nvPr>
        </p:nvSpPr>
        <p:spPr/>
        <p:txBody>
          <a:bodyPr>
            <a:normAutofit/>
          </a:bodyPr>
          <a:lstStyle/>
          <a:p>
            <a:pPr marL="0" indent="0">
              <a:buNone/>
            </a:pPr>
            <a:r>
              <a:rPr lang="en-US" dirty="0"/>
              <a:t>#1 Begin by making Ethnicity and Race </a:t>
            </a:r>
            <a:r>
              <a:rPr lang="en-US" u="sng" dirty="0"/>
              <a:t>required</a:t>
            </a:r>
            <a:r>
              <a:rPr lang="en-US" dirty="0"/>
              <a:t> fields in NHSN (</a:t>
            </a:r>
            <a:r>
              <a:rPr lang="en-US" i="0" dirty="0">
                <a:effectLst/>
              </a:rPr>
              <a:t>National Healthcare Safety Network </a:t>
            </a:r>
            <a:r>
              <a:rPr lang="en-US" b="0" i="0" dirty="0">
                <a:effectLst/>
              </a:rPr>
              <a:t>is the nation's most widely used healthcare-associated infection tracking system.)</a:t>
            </a:r>
            <a:endParaRPr lang="en-US" dirty="0"/>
          </a:p>
          <a:p>
            <a:endParaRPr lang="en-US" dirty="0"/>
          </a:p>
          <a:p>
            <a:pPr marL="0" indent="0">
              <a:buNone/>
            </a:pPr>
            <a:r>
              <a:rPr lang="en-US" dirty="0">
                <a:solidFill>
                  <a:srgbClr val="C00000"/>
                </a:solidFill>
              </a:rPr>
              <a:t>Question for class discussion: How does better data improve decision making?</a:t>
            </a:r>
          </a:p>
        </p:txBody>
      </p:sp>
    </p:spTree>
    <p:extLst>
      <p:ext uri="{BB962C8B-B14F-4D97-AF65-F5344CB8AC3E}">
        <p14:creationId xmlns:p14="http://schemas.microsoft.com/office/powerpoint/2010/main" val="256413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EF34-BCC7-F7D7-620D-A07DCC166333}"/>
              </a:ext>
            </a:extLst>
          </p:cNvPr>
          <p:cNvSpPr>
            <a:spLocks noGrp="1"/>
          </p:cNvSpPr>
          <p:nvPr>
            <p:ph type="title"/>
          </p:nvPr>
        </p:nvSpPr>
        <p:spPr/>
        <p:txBody>
          <a:bodyPr/>
          <a:lstStyle/>
          <a:p>
            <a:r>
              <a:rPr lang="en-US" dirty="0"/>
              <a:t>Why data changes are needed</a:t>
            </a:r>
          </a:p>
        </p:txBody>
      </p:sp>
      <p:sp>
        <p:nvSpPr>
          <p:cNvPr id="3" name="Content Placeholder 2">
            <a:extLst>
              <a:ext uri="{FF2B5EF4-FFF2-40B4-BE49-F238E27FC236}">
                <a16:creationId xmlns:a16="http://schemas.microsoft.com/office/drawing/2014/main" id="{0ABE5084-43E5-3F45-3A33-126973246B01}"/>
              </a:ext>
            </a:extLst>
          </p:cNvPr>
          <p:cNvSpPr>
            <a:spLocks noGrp="1"/>
          </p:cNvSpPr>
          <p:nvPr>
            <p:ph idx="1"/>
          </p:nvPr>
        </p:nvSpPr>
        <p:spPr/>
        <p:txBody>
          <a:bodyPr>
            <a:normAutofit/>
          </a:bodyPr>
          <a:lstStyle/>
          <a:p>
            <a:r>
              <a:rPr lang="en-US" b="0" i="0" dirty="0">
                <a:solidFill>
                  <a:srgbClr val="333333"/>
                </a:solidFill>
                <a:effectLst/>
              </a:rPr>
              <a:t>The National Healthcare Safety Network (NHSN) captures HAI and antimicrobial use data from acute and post acute care facilities.</a:t>
            </a:r>
            <a:r>
              <a:rPr lang="en-US" b="0" i="0" baseline="30000" dirty="0">
                <a:solidFill>
                  <a:srgbClr val="333333"/>
                </a:solidFill>
                <a:effectLst/>
              </a:rPr>
              <a:t> </a:t>
            </a:r>
          </a:p>
          <a:p>
            <a:r>
              <a:rPr lang="en-US" b="0" i="0" dirty="0">
                <a:solidFill>
                  <a:srgbClr val="333333"/>
                </a:solidFill>
                <a:effectLst/>
              </a:rPr>
              <a:t>HAI case reporters can include race and ethnicity data, but the field is optional. The antimicrobial use module captures only aggregate facility-level or unit-level information. </a:t>
            </a:r>
          </a:p>
          <a:p>
            <a:r>
              <a:rPr lang="en-US" b="0" i="0" dirty="0">
                <a:solidFill>
                  <a:srgbClr val="333333"/>
                </a:solidFill>
                <a:effectLst/>
              </a:rPr>
              <a:t>Although this information may be helpful to assess facility-level interventions, analysis of disparities in care or prescribing based on age, gender, race, or ethnicity cannot be performed.</a:t>
            </a:r>
          </a:p>
          <a:p>
            <a:pPr marL="0" indent="0">
              <a:buNone/>
            </a:pPr>
            <a:r>
              <a:rPr lang="en-US" sz="1400" dirty="0"/>
              <a:t>Source: </a:t>
            </a:r>
            <a:r>
              <a:rPr lang="en-US" sz="1400" dirty="0">
                <a:hlinkClick r:id="rId2"/>
              </a:rPr>
              <a:t>https://www.cambridge.org/core/journals/infection-control-and-hospital-epidemiology/article/advancing-health-equity-through-action-in-antimicrobial-stewardship-and-healthcare-epidemiology/E500CD36798BF6BF7661F5223E4AFDF6</a:t>
            </a:r>
            <a:r>
              <a:rPr lang="en-US" sz="1400" dirty="0"/>
              <a:t> </a:t>
            </a:r>
          </a:p>
        </p:txBody>
      </p:sp>
    </p:spTree>
    <p:extLst>
      <p:ext uri="{BB962C8B-B14F-4D97-AF65-F5344CB8AC3E}">
        <p14:creationId xmlns:p14="http://schemas.microsoft.com/office/powerpoint/2010/main" val="375974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8CEA-EEDB-D286-566C-A44A2BD12B37}"/>
              </a:ext>
            </a:extLst>
          </p:cNvPr>
          <p:cNvSpPr>
            <a:spLocks noGrp="1"/>
          </p:cNvSpPr>
          <p:nvPr>
            <p:ph type="title"/>
          </p:nvPr>
        </p:nvSpPr>
        <p:spPr/>
        <p:txBody>
          <a:bodyPr/>
          <a:lstStyle/>
          <a:p>
            <a:r>
              <a:rPr lang="en-US" dirty="0"/>
              <a:t>Recommendations 2-4</a:t>
            </a:r>
          </a:p>
        </p:txBody>
      </p:sp>
      <p:sp>
        <p:nvSpPr>
          <p:cNvPr id="3" name="Content Placeholder 2">
            <a:extLst>
              <a:ext uri="{FF2B5EF4-FFF2-40B4-BE49-F238E27FC236}">
                <a16:creationId xmlns:a16="http://schemas.microsoft.com/office/drawing/2014/main" id="{1CA11CA7-2071-DBFF-7E7E-CA27C5DA4344}"/>
              </a:ext>
            </a:extLst>
          </p:cNvPr>
          <p:cNvSpPr>
            <a:spLocks noGrp="1"/>
          </p:cNvSpPr>
          <p:nvPr>
            <p:ph idx="1"/>
          </p:nvPr>
        </p:nvSpPr>
        <p:spPr/>
        <p:txBody>
          <a:bodyPr/>
          <a:lstStyle/>
          <a:p>
            <a:pPr marL="0" indent="0">
              <a:buNone/>
            </a:pPr>
            <a:r>
              <a:rPr lang="en-US" b="0" i="0" dirty="0">
                <a:solidFill>
                  <a:srgbClr val="1F1F1F"/>
                </a:solidFill>
                <a:effectLst/>
                <a:latin typeface="Calibri" panose="020F0502020204030204" pitchFamily="34" charset="0"/>
                <a:cs typeface="Calibri" panose="020F0502020204030204" pitchFamily="34" charset="0"/>
              </a:rPr>
              <a:t>#2 Develop new and/or leverage partnerships with agencies or organizations which are also addressing HI&amp;D. </a:t>
            </a:r>
          </a:p>
          <a:p>
            <a:pPr marL="0" indent="0">
              <a:buNone/>
            </a:pPr>
            <a:endParaRPr lang="en-US" dirty="0">
              <a:solidFill>
                <a:srgbClr val="1F1F1F"/>
              </a:solidFill>
              <a:latin typeface="Calibri" panose="020F0502020204030204" pitchFamily="34" charset="0"/>
              <a:cs typeface="Calibri" panose="020F0502020204030204" pitchFamily="34" charset="0"/>
            </a:endParaRPr>
          </a:p>
          <a:p>
            <a:pPr marL="0" indent="0">
              <a:buNone/>
            </a:pPr>
            <a:r>
              <a:rPr lang="en-US" dirty="0">
                <a:solidFill>
                  <a:srgbClr val="1F1F1F"/>
                </a:solidFill>
                <a:latin typeface="Calibri" panose="020F0502020204030204" pitchFamily="34" charset="0"/>
                <a:cs typeface="Calibri" panose="020F0502020204030204" pitchFamily="34" charset="0"/>
              </a:rPr>
              <a:t>#3C</a:t>
            </a:r>
            <a:r>
              <a:rPr lang="en-US" b="0" i="0" dirty="0">
                <a:solidFill>
                  <a:srgbClr val="1F1F1F"/>
                </a:solidFill>
                <a:effectLst/>
                <a:latin typeface="Calibri" panose="020F0502020204030204" pitchFamily="34" charset="0"/>
                <a:cs typeface="Calibri" panose="020F0502020204030204" pitchFamily="34" charset="0"/>
              </a:rPr>
              <a:t>reate HI&amp;D research grants for members and member allies (organizations and/or community groups)</a:t>
            </a:r>
          </a:p>
          <a:p>
            <a:pPr marL="0" indent="0">
              <a:buNone/>
            </a:pPr>
            <a:endParaRPr lang="en-US" b="0" i="0" dirty="0">
              <a:solidFill>
                <a:srgbClr val="1F1F1F"/>
              </a:solidFill>
              <a:effectLst/>
              <a:latin typeface="Calibri" panose="020F0502020204030204" pitchFamily="34" charset="0"/>
              <a:cs typeface="Calibri" panose="020F0502020204030204" pitchFamily="34" charset="0"/>
            </a:endParaRPr>
          </a:p>
          <a:p>
            <a:pPr marL="0" indent="0">
              <a:buNone/>
            </a:pPr>
            <a:r>
              <a:rPr lang="en-US" b="0" i="0" dirty="0">
                <a:solidFill>
                  <a:srgbClr val="1F1F1F"/>
                </a:solidFill>
                <a:effectLst/>
                <a:latin typeface="Calibri" panose="020F0502020204030204" pitchFamily="34" charset="0"/>
                <a:cs typeface="Calibri" panose="020F0502020204030204" pitchFamily="34" charset="0"/>
              </a:rPr>
              <a:t> #4 Impact and shape health disparities policy by partnering with public representatives and/or agencies such as the Centers for Medicare and Medicaid Services and The Joint Commission.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21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398D-A507-E527-6E80-78CB2E6247D1}"/>
              </a:ext>
            </a:extLst>
          </p:cNvPr>
          <p:cNvSpPr>
            <a:spLocks noGrp="1"/>
          </p:cNvSpPr>
          <p:nvPr>
            <p:ph type="title"/>
          </p:nvPr>
        </p:nvSpPr>
        <p:spPr/>
        <p:txBody>
          <a:bodyPr/>
          <a:lstStyle/>
          <a:p>
            <a:r>
              <a:rPr lang="en-US" dirty="0"/>
              <a:t>Fifth recommendation</a:t>
            </a:r>
          </a:p>
        </p:txBody>
      </p:sp>
      <p:sp>
        <p:nvSpPr>
          <p:cNvPr id="3" name="Content Placeholder 2">
            <a:extLst>
              <a:ext uri="{FF2B5EF4-FFF2-40B4-BE49-F238E27FC236}">
                <a16:creationId xmlns:a16="http://schemas.microsoft.com/office/drawing/2014/main" id="{530D04B5-4E18-B2CF-CC01-A549358FF070}"/>
              </a:ext>
            </a:extLst>
          </p:cNvPr>
          <p:cNvSpPr>
            <a:spLocks noGrp="1"/>
          </p:cNvSpPr>
          <p:nvPr>
            <p:ph idx="1"/>
          </p:nvPr>
        </p:nvSpPr>
        <p:spPr>
          <a:xfrm>
            <a:off x="628475" y="1573955"/>
            <a:ext cx="10515600" cy="4351338"/>
          </a:xfrm>
        </p:spPr>
        <p:txBody>
          <a:bodyPr>
            <a:normAutofit/>
          </a:bodyPr>
          <a:lstStyle/>
          <a:p>
            <a:pPr marL="0" indent="0">
              <a:buNone/>
            </a:pPr>
            <a:r>
              <a:rPr lang="en-US" i="0" dirty="0">
                <a:solidFill>
                  <a:srgbClr val="1F1F1F"/>
                </a:solidFill>
                <a:effectLst/>
                <a:latin typeface="Calibri" panose="020F0502020204030204" pitchFamily="34" charset="0"/>
                <a:cs typeface="Calibri" panose="020F0502020204030204" pitchFamily="34" charset="0"/>
              </a:rPr>
              <a:t>#5 Intervening at the community level </a:t>
            </a:r>
          </a:p>
          <a:p>
            <a:r>
              <a:rPr lang="en-US" dirty="0">
                <a:solidFill>
                  <a:srgbClr val="1F1F1F"/>
                </a:solidFill>
                <a:latin typeface="Calibri" panose="020F0502020204030204" pitchFamily="34" charset="0"/>
                <a:cs typeface="Calibri" panose="020F0502020204030204" pitchFamily="34" charset="0"/>
              </a:rPr>
              <a:t>D</a:t>
            </a:r>
            <a:r>
              <a:rPr lang="en-US" b="0" i="0" dirty="0">
                <a:solidFill>
                  <a:srgbClr val="1F1F1F"/>
                </a:solidFill>
                <a:effectLst/>
                <a:latin typeface="Calibri" panose="020F0502020204030204" pitchFamily="34" charset="0"/>
                <a:cs typeface="Calibri" panose="020F0502020204030204" pitchFamily="34" charset="0"/>
              </a:rPr>
              <a:t>irect funds to community groups to perform pertinent research or an initiative to eliminate disparities</a:t>
            </a:r>
          </a:p>
          <a:p>
            <a:r>
              <a:rPr lang="en-US" dirty="0">
                <a:solidFill>
                  <a:srgbClr val="1F1F1F"/>
                </a:solidFill>
                <a:latin typeface="Calibri" panose="020F0502020204030204" pitchFamily="34" charset="0"/>
                <a:cs typeface="Calibri" panose="020F0502020204030204" pitchFamily="34" charset="0"/>
              </a:rPr>
              <a:t>C</a:t>
            </a:r>
            <a:r>
              <a:rPr lang="en-US" b="0" i="0" dirty="0">
                <a:solidFill>
                  <a:srgbClr val="1F1F1F"/>
                </a:solidFill>
                <a:effectLst/>
                <a:latin typeface="Calibri" panose="020F0502020204030204" pitchFamily="34" charset="0"/>
                <a:cs typeface="Calibri" panose="020F0502020204030204" pitchFamily="34" charset="0"/>
              </a:rPr>
              <a:t>reate of community forums through health departments to allow for direct partnership with the community, and/or developing multilingual, multimodal patient education resources aimed at providing accessible information to patients in easy to consume formats.</a:t>
            </a:r>
          </a:p>
          <a:p>
            <a:r>
              <a:rPr lang="en-US" dirty="0">
                <a:solidFill>
                  <a:srgbClr val="1F1F1F"/>
                </a:solidFill>
                <a:latin typeface="Calibri" panose="020F0502020204030204" pitchFamily="34" charset="0"/>
                <a:cs typeface="Calibri" panose="020F0502020204030204" pitchFamily="34" charset="0"/>
              </a:rPr>
              <a:t>Leverage relationships to</a:t>
            </a:r>
            <a:r>
              <a:rPr lang="en-US" b="0" i="0" dirty="0">
                <a:solidFill>
                  <a:srgbClr val="1F1F1F"/>
                </a:solidFill>
                <a:effectLst/>
                <a:latin typeface="Calibri" panose="020F0502020204030204" pitchFamily="34" charset="0"/>
                <a:cs typeface="Calibri" panose="020F0502020204030204" pitchFamily="34" charset="0"/>
              </a:rPr>
              <a:t> launch educational campaigns, vaccine pushes, among other initiatives.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64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EF57-5BA2-5C6E-75F3-9B655CC95CFB}"/>
              </a:ext>
            </a:extLst>
          </p:cNvPr>
          <p:cNvSpPr>
            <a:spLocks noGrp="1"/>
          </p:cNvSpPr>
          <p:nvPr>
            <p:ph type="title"/>
          </p:nvPr>
        </p:nvSpPr>
        <p:spPr/>
        <p:txBody>
          <a:bodyPr/>
          <a:lstStyle/>
          <a:p>
            <a:r>
              <a:rPr lang="en-US" dirty="0"/>
              <a:t>Recommendation #6</a:t>
            </a:r>
          </a:p>
        </p:txBody>
      </p:sp>
      <p:sp>
        <p:nvSpPr>
          <p:cNvPr id="3" name="Content Placeholder 2">
            <a:extLst>
              <a:ext uri="{FF2B5EF4-FFF2-40B4-BE49-F238E27FC236}">
                <a16:creationId xmlns:a16="http://schemas.microsoft.com/office/drawing/2014/main" id="{E09C9CA8-CDC5-F479-C10C-87B5B25A0D20}"/>
              </a:ext>
            </a:extLst>
          </p:cNvPr>
          <p:cNvSpPr>
            <a:spLocks noGrp="1"/>
          </p:cNvSpPr>
          <p:nvPr>
            <p:ph idx="1"/>
          </p:nvPr>
        </p:nvSpPr>
        <p:spPr/>
        <p:txBody>
          <a:bodyPr/>
          <a:lstStyle/>
          <a:p>
            <a:r>
              <a:rPr lang="en-US" dirty="0"/>
              <a:t>Develop and identify resources to educate and train IPs on how to implement disparity reduction initiatives within their geographical area of practice. </a:t>
            </a:r>
          </a:p>
          <a:p>
            <a:r>
              <a:rPr lang="en-US" dirty="0"/>
              <a:t>Appropriate training of IPs is necessary to push forward national and regional APIC initiatives as well as uphold, maintain, and implement local strategies in their own institutions. </a:t>
            </a:r>
          </a:p>
          <a:p>
            <a:r>
              <a:rPr lang="en-US" dirty="0"/>
              <a:t>Measurement of competency could also be included in the Certification Board of Infection Control and Epidemiology (CBIC) competency domain.</a:t>
            </a:r>
          </a:p>
        </p:txBody>
      </p:sp>
    </p:spTree>
    <p:extLst>
      <p:ext uri="{BB962C8B-B14F-4D97-AF65-F5344CB8AC3E}">
        <p14:creationId xmlns:p14="http://schemas.microsoft.com/office/powerpoint/2010/main" val="166680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ABE480E-C97B-3462-D817-4DDA89772D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69492" y="508491"/>
            <a:ext cx="7165556" cy="5553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D0D67C-48B2-6B97-483E-6571E68B50D8}"/>
              </a:ext>
            </a:extLst>
          </p:cNvPr>
          <p:cNvSpPr txBox="1"/>
          <p:nvPr/>
        </p:nvSpPr>
        <p:spPr>
          <a:xfrm>
            <a:off x="339283" y="161095"/>
            <a:ext cx="11625975" cy="646331"/>
          </a:xfrm>
          <a:prstGeom prst="rect">
            <a:avLst/>
          </a:prstGeom>
          <a:noFill/>
        </p:spPr>
        <p:txBody>
          <a:bodyPr wrap="square">
            <a:spAutoFit/>
          </a:bodyPr>
          <a:lstStyle/>
          <a:p>
            <a:r>
              <a:rPr lang="en-US" b="0" i="0" dirty="0">
                <a:solidFill>
                  <a:srgbClr val="333333"/>
                </a:solidFill>
                <a:effectLst/>
                <a:latin typeface="Noto Sans" panose="020B0502040504020204" pitchFamily="34" charset="0"/>
              </a:rPr>
              <a:t> Actions for individuals, institutions, and public health organizations to mitigate impacts of health inequities.</a:t>
            </a:r>
            <a:endParaRPr lang="en-US" dirty="0"/>
          </a:p>
        </p:txBody>
      </p:sp>
      <p:sp>
        <p:nvSpPr>
          <p:cNvPr id="7" name="TextBox 6">
            <a:extLst>
              <a:ext uri="{FF2B5EF4-FFF2-40B4-BE49-F238E27FC236}">
                <a16:creationId xmlns:a16="http://schemas.microsoft.com/office/drawing/2014/main" id="{F5EBBFC8-897A-76C3-2F59-7F9D0A8A76E1}"/>
              </a:ext>
            </a:extLst>
          </p:cNvPr>
          <p:cNvSpPr txBox="1"/>
          <p:nvPr/>
        </p:nvSpPr>
        <p:spPr>
          <a:xfrm>
            <a:off x="582237" y="6178361"/>
            <a:ext cx="11027526" cy="461665"/>
          </a:xfrm>
          <a:prstGeom prst="rect">
            <a:avLst/>
          </a:prstGeom>
          <a:noFill/>
        </p:spPr>
        <p:txBody>
          <a:bodyPr wrap="square">
            <a:spAutoFit/>
          </a:bodyPr>
          <a:lstStyle/>
          <a:p>
            <a:r>
              <a:rPr lang="en-US" sz="1200" dirty="0"/>
              <a:t>https://www.cambridge.org/core/journals/infection-control-and-hospital-epidemiology/article/advancing-health-equity-through-action-in-antimicrobial-stewardship-and-healthcare-epidemiology/E500CD36798BF6BF7661F5223E4AFDF6</a:t>
            </a:r>
          </a:p>
        </p:txBody>
      </p:sp>
    </p:spTree>
    <p:extLst>
      <p:ext uri="{BB962C8B-B14F-4D97-AF65-F5344CB8AC3E}">
        <p14:creationId xmlns:p14="http://schemas.microsoft.com/office/powerpoint/2010/main" val="258742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F1D6-62E7-EE57-4E0D-BE3C4D90298A}"/>
              </a:ext>
            </a:extLst>
          </p:cNvPr>
          <p:cNvSpPr>
            <a:spLocks noGrp="1"/>
          </p:cNvSpPr>
          <p:nvPr>
            <p:ph type="title"/>
          </p:nvPr>
        </p:nvSpPr>
        <p:spPr/>
        <p:txBody>
          <a:bodyPr/>
          <a:lstStyle/>
          <a:p>
            <a:r>
              <a:rPr lang="en-US" dirty="0"/>
              <a:t>HAIs</a:t>
            </a:r>
          </a:p>
        </p:txBody>
      </p:sp>
      <p:sp>
        <p:nvSpPr>
          <p:cNvPr id="3" name="Content Placeholder 2">
            <a:extLst>
              <a:ext uri="{FF2B5EF4-FFF2-40B4-BE49-F238E27FC236}">
                <a16:creationId xmlns:a16="http://schemas.microsoft.com/office/drawing/2014/main" id="{CF085E64-6ADE-A989-716A-5A309DFF0B52}"/>
              </a:ext>
            </a:extLst>
          </p:cNvPr>
          <p:cNvSpPr>
            <a:spLocks noGrp="1"/>
          </p:cNvSpPr>
          <p:nvPr>
            <p:ph idx="1"/>
          </p:nvPr>
        </p:nvSpPr>
        <p:spPr/>
        <p:txBody>
          <a:bodyPr/>
          <a:lstStyle/>
          <a:p>
            <a:pPr marL="0" indent="0">
              <a:buNone/>
            </a:pPr>
            <a:r>
              <a:rPr lang="en-US" b="0" i="0" dirty="0">
                <a:solidFill>
                  <a:srgbClr val="212121"/>
                </a:solidFill>
                <a:effectLst/>
                <a:latin typeface="Cambria" panose="02040503050406030204" pitchFamily="18" charset="0"/>
              </a:rPr>
              <a:t>Healthcare-associated infections (HAIs) are infections acquired during hospital stay that typically present after 48 hours of hospital admission</a:t>
            </a:r>
          </a:p>
          <a:p>
            <a:pPr marL="0" indent="0">
              <a:buNone/>
            </a:pPr>
            <a:endParaRPr lang="en-US" dirty="0">
              <a:solidFill>
                <a:srgbClr val="212121"/>
              </a:solidFill>
              <a:latin typeface="Cambria" panose="02040503050406030204" pitchFamily="18" charset="0"/>
            </a:endParaRPr>
          </a:p>
          <a:p>
            <a:pPr marL="0" indent="0">
              <a:buNone/>
            </a:pPr>
            <a:r>
              <a:rPr lang="en-US" dirty="0">
                <a:solidFill>
                  <a:srgbClr val="212121"/>
                </a:solidFill>
                <a:latin typeface="Cambria" panose="02040503050406030204" pitchFamily="18" charset="0"/>
              </a:rPr>
              <a:t>M</a:t>
            </a:r>
            <a:r>
              <a:rPr lang="en-US" b="0" i="0" dirty="0">
                <a:solidFill>
                  <a:srgbClr val="212121"/>
                </a:solidFill>
                <a:effectLst/>
                <a:latin typeface="Cambria" panose="02040503050406030204" pitchFamily="18" charset="0"/>
              </a:rPr>
              <a:t>ost common types of HAIs include:</a:t>
            </a:r>
          </a:p>
          <a:p>
            <a:pPr marL="514350" indent="-514350">
              <a:buFont typeface="+mj-lt"/>
              <a:buAutoNum type="arabicParenR"/>
            </a:pPr>
            <a:r>
              <a:rPr lang="en-US" b="0" i="0" dirty="0">
                <a:solidFill>
                  <a:srgbClr val="212121"/>
                </a:solidFill>
                <a:effectLst/>
                <a:latin typeface="Cambria" panose="02040503050406030204" pitchFamily="18" charset="0"/>
              </a:rPr>
              <a:t>central line-associated bloodstream infections (CLABSI)</a:t>
            </a:r>
          </a:p>
          <a:p>
            <a:pPr marL="514350" indent="-514350">
              <a:buFont typeface="+mj-lt"/>
              <a:buAutoNum type="arabicParenR"/>
            </a:pPr>
            <a:r>
              <a:rPr lang="en-US" b="0" i="0" dirty="0">
                <a:solidFill>
                  <a:srgbClr val="212121"/>
                </a:solidFill>
                <a:effectLst/>
                <a:latin typeface="Cambria" panose="02040503050406030204" pitchFamily="18" charset="0"/>
              </a:rPr>
              <a:t>catheter-associated urinary tract infections (CAUTI)</a:t>
            </a:r>
          </a:p>
          <a:p>
            <a:pPr marL="514350" indent="-514350">
              <a:buFont typeface="+mj-lt"/>
              <a:buAutoNum type="arabicParenR"/>
            </a:pPr>
            <a:r>
              <a:rPr lang="en-US" b="0" i="0" dirty="0">
                <a:solidFill>
                  <a:srgbClr val="212121"/>
                </a:solidFill>
                <a:effectLst/>
                <a:latin typeface="Cambria" panose="02040503050406030204" pitchFamily="18" charset="0"/>
              </a:rPr>
              <a:t>surgical site infections (SSI)</a:t>
            </a:r>
          </a:p>
          <a:p>
            <a:pPr marL="514350" indent="-514350">
              <a:buFont typeface="+mj-lt"/>
              <a:buAutoNum type="arabicParenR"/>
            </a:pPr>
            <a:r>
              <a:rPr lang="en-US" b="0" i="0" dirty="0">
                <a:solidFill>
                  <a:srgbClr val="212121"/>
                </a:solidFill>
                <a:effectLst/>
                <a:latin typeface="Cambria" panose="02040503050406030204" pitchFamily="18" charset="0"/>
              </a:rPr>
              <a:t>ventilator-associated pneumonia (VAP) </a:t>
            </a:r>
            <a:endParaRPr lang="en-US" dirty="0"/>
          </a:p>
        </p:txBody>
      </p:sp>
    </p:spTree>
    <p:extLst>
      <p:ext uri="{BB962C8B-B14F-4D97-AF65-F5344CB8AC3E}">
        <p14:creationId xmlns:p14="http://schemas.microsoft.com/office/powerpoint/2010/main" val="132310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27E6-5160-9CA3-827D-940CB57DA4BC}"/>
              </a:ext>
            </a:extLst>
          </p:cNvPr>
          <p:cNvSpPr>
            <a:spLocks noGrp="1"/>
          </p:cNvSpPr>
          <p:nvPr>
            <p:ph type="title"/>
          </p:nvPr>
        </p:nvSpPr>
        <p:spPr/>
        <p:txBody>
          <a:bodyPr>
            <a:normAutofit/>
          </a:bodyPr>
          <a:lstStyle/>
          <a:p>
            <a:r>
              <a:rPr lang="en-US" dirty="0"/>
              <a:t>Inequities in health care also lead to inequities in infection prevention and control</a:t>
            </a:r>
          </a:p>
        </p:txBody>
      </p:sp>
      <p:sp>
        <p:nvSpPr>
          <p:cNvPr id="3" name="Content Placeholder 2">
            <a:extLst>
              <a:ext uri="{FF2B5EF4-FFF2-40B4-BE49-F238E27FC236}">
                <a16:creationId xmlns:a16="http://schemas.microsoft.com/office/drawing/2014/main" id="{2D5152FC-51D1-9A3D-5BA5-BD55A3D8EA2E}"/>
              </a:ext>
            </a:extLst>
          </p:cNvPr>
          <p:cNvSpPr>
            <a:spLocks noGrp="1"/>
          </p:cNvSpPr>
          <p:nvPr>
            <p:ph idx="1"/>
          </p:nvPr>
        </p:nvSpPr>
        <p:spPr/>
        <p:txBody>
          <a:bodyPr/>
          <a:lstStyle/>
          <a:p>
            <a:r>
              <a:rPr lang="en-US" b="0" i="0" dirty="0">
                <a:solidFill>
                  <a:srgbClr val="212121"/>
                </a:solidFill>
                <a:effectLst/>
                <a:latin typeface="Cambria" panose="02040503050406030204" pitchFamily="18" charset="0"/>
              </a:rPr>
              <a:t>The quality of healthcare delivery is segregated along racial and ethnic lines</a:t>
            </a:r>
          </a:p>
          <a:p>
            <a:r>
              <a:rPr lang="en-US" b="0" i="0" dirty="0">
                <a:solidFill>
                  <a:srgbClr val="212121"/>
                </a:solidFill>
                <a:effectLst/>
                <a:latin typeface="Cambria" panose="02040503050406030204" pitchFamily="18" charset="0"/>
              </a:rPr>
              <a:t>2018 National Healthcare Quality and Disparities Report, Black, Hispanic, American Indian/Alaska Native, and Native Hawaiian/Pacific Islander patients were reported to receive worse care than White patients for 35–40% of quality measures evaluated</a:t>
            </a:r>
          </a:p>
          <a:p>
            <a:endParaRPr lang="en-US" dirty="0">
              <a:solidFill>
                <a:srgbClr val="212121"/>
              </a:solidFill>
              <a:latin typeface="Cambria" panose="02040503050406030204" pitchFamily="18" charset="0"/>
            </a:endParaRPr>
          </a:p>
          <a:p>
            <a:pPr marL="0" indent="0">
              <a:buNone/>
            </a:pPr>
            <a:endParaRPr lang="en-US" sz="1400" dirty="0">
              <a:solidFill>
                <a:srgbClr val="212121"/>
              </a:solidFill>
              <a:latin typeface="Cambria" panose="02040503050406030204" pitchFamily="18" charset="0"/>
            </a:endParaRPr>
          </a:p>
          <a:p>
            <a:pPr marL="0" indent="0">
              <a:buNone/>
            </a:pPr>
            <a:r>
              <a:rPr lang="en-US" sz="1400" dirty="0">
                <a:solidFill>
                  <a:srgbClr val="212121"/>
                </a:solidFill>
                <a:latin typeface="Cambria" panose="02040503050406030204" pitchFamily="18" charset="0"/>
              </a:rPr>
              <a:t>Source: </a:t>
            </a:r>
            <a:r>
              <a:rPr lang="en-US" sz="1400" dirty="0">
                <a:solidFill>
                  <a:srgbClr val="212121"/>
                </a:solidFill>
                <a:latin typeface="Cambria" panose="02040503050406030204" pitchFamily="18" charset="0"/>
                <a:hlinkClick r:id="rId2"/>
              </a:rPr>
              <a:t>https://www.ncbi.nlm.nih.gov/pmc/articles/PMC8390539/</a:t>
            </a:r>
            <a:r>
              <a:rPr lang="en-US" sz="1400" dirty="0">
                <a:solidFill>
                  <a:srgbClr val="212121"/>
                </a:solidFill>
                <a:latin typeface="Cambria" panose="02040503050406030204" pitchFamily="18" charset="0"/>
              </a:rPr>
              <a:t> </a:t>
            </a:r>
            <a:endParaRPr lang="en-US" sz="1400" dirty="0"/>
          </a:p>
        </p:txBody>
      </p:sp>
    </p:spTree>
    <p:extLst>
      <p:ext uri="{BB962C8B-B14F-4D97-AF65-F5344CB8AC3E}">
        <p14:creationId xmlns:p14="http://schemas.microsoft.com/office/powerpoint/2010/main" val="48968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0D52-D85F-4B05-87F5-C1FDB2988511}"/>
              </a:ext>
            </a:extLst>
          </p:cNvPr>
          <p:cNvSpPr>
            <a:spLocks noGrp="1"/>
          </p:cNvSpPr>
          <p:nvPr>
            <p:ph type="title"/>
          </p:nvPr>
        </p:nvSpPr>
        <p:spPr/>
        <p:txBody>
          <a:bodyPr/>
          <a:lstStyle/>
          <a:p>
            <a:r>
              <a:rPr lang="en-US" dirty="0"/>
              <a:t>Literature reviews shows inequities</a:t>
            </a:r>
          </a:p>
        </p:txBody>
      </p:sp>
      <p:sp>
        <p:nvSpPr>
          <p:cNvPr id="3" name="Content Placeholder 2">
            <a:extLst>
              <a:ext uri="{FF2B5EF4-FFF2-40B4-BE49-F238E27FC236}">
                <a16:creationId xmlns:a16="http://schemas.microsoft.com/office/drawing/2014/main" id="{D92A47D5-3EBC-E6AC-EDAF-C8827328310E}"/>
              </a:ext>
            </a:extLst>
          </p:cNvPr>
          <p:cNvSpPr>
            <a:spLocks noGrp="1"/>
          </p:cNvSpPr>
          <p:nvPr>
            <p:ph idx="1"/>
          </p:nvPr>
        </p:nvSpPr>
        <p:spPr/>
        <p:txBody>
          <a:bodyPr>
            <a:normAutofit lnSpcReduction="10000"/>
          </a:bodyPr>
          <a:lstStyle/>
          <a:p>
            <a:r>
              <a:rPr lang="en-US" b="0" i="0" dirty="0">
                <a:solidFill>
                  <a:srgbClr val="212121"/>
                </a:solidFill>
                <a:effectLst/>
                <a:latin typeface="Calibri" panose="020F0502020204030204" pitchFamily="34" charset="0"/>
                <a:cs typeface="Calibri" panose="020F0502020204030204" pitchFamily="34" charset="0"/>
              </a:rPr>
              <a:t>A chart review of 79,019 all-payer hospital adult patients by </a:t>
            </a:r>
            <a:r>
              <a:rPr lang="en-US" b="0" i="0" dirty="0" err="1">
                <a:solidFill>
                  <a:srgbClr val="212121"/>
                </a:solidFill>
                <a:effectLst/>
                <a:latin typeface="Calibri" panose="020F0502020204030204" pitchFamily="34" charset="0"/>
                <a:cs typeface="Calibri" panose="020F0502020204030204" pitchFamily="34" charset="0"/>
              </a:rPr>
              <a:t>Bakullari</a:t>
            </a:r>
            <a:r>
              <a:rPr lang="en-US" b="0" i="0" dirty="0">
                <a:solidFill>
                  <a:srgbClr val="212121"/>
                </a:solidFill>
                <a:effectLst/>
                <a:latin typeface="Calibri" panose="020F0502020204030204" pitchFamily="34" charset="0"/>
                <a:cs typeface="Calibri" panose="020F0502020204030204" pitchFamily="34" charset="0"/>
              </a:rPr>
              <a:t> et al. concluded that Asian and Hispanic patients experienced </a:t>
            </a:r>
            <a:r>
              <a:rPr lang="en-US" b="1" i="0" dirty="0">
                <a:solidFill>
                  <a:srgbClr val="212121"/>
                </a:solidFill>
                <a:effectLst/>
                <a:latin typeface="Calibri" panose="020F0502020204030204" pitchFamily="34" charset="0"/>
                <a:cs typeface="Calibri" panose="020F0502020204030204" pitchFamily="34" charset="0"/>
              </a:rPr>
              <a:t>significantly higher</a:t>
            </a:r>
            <a:r>
              <a:rPr lang="en-US" b="0" i="0" dirty="0">
                <a:solidFill>
                  <a:srgbClr val="212121"/>
                </a:solidFill>
                <a:effectLst/>
                <a:latin typeface="Calibri" panose="020F0502020204030204" pitchFamily="34" charset="0"/>
                <a:cs typeface="Calibri" panose="020F0502020204030204" pitchFamily="34" charset="0"/>
              </a:rPr>
              <a:t> rates of catheter-associated urinary tract infections (CAUTI) than non-Hispanic White patients (5.0% and 4.6% vs. 3.2%, respectively)</a:t>
            </a:r>
          </a:p>
          <a:p>
            <a:r>
              <a:rPr lang="en-US" b="0" i="0" dirty="0" err="1">
                <a:solidFill>
                  <a:srgbClr val="212121"/>
                </a:solidFill>
                <a:effectLst/>
                <a:latin typeface="Calibri" panose="020F0502020204030204" pitchFamily="34" charset="0"/>
                <a:cs typeface="Calibri" panose="020F0502020204030204" pitchFamily="34" charset="0"/>
              </a:rPr>
              <a:t>Gualandi</a:t>
            </a:r>
            <a:r>
              <a:rPr lang="en-US" b="0" i="0" dirty="0">
                <a:solidFill>
                  <a:srgbClr val="212121"/>
                </a:solidFill>
                <a:effectLst/>
                <a:latin typeface="Calibri" panose="020F0502020204030204" pitchFamily="34" charset="0"/>
                <a:cs typeface="Calibri" panose="020F0502020204030204" pitchFamily="34" charset="0"/>
              </a:rPr>
              <a:t> et al. found that Black patients had higher incidence rates of hospital-onset MRSA infection than White patients (6.21 per 100,000 vs. 2.94 per 100,000)</a:t>
            </a:r>
            <a:endParaRPr lang="en-US" dirty="0">
              <a:solidFill>
                <a:srgbClr val="212121"/>
              </a:solidFill>
              <a:latin typeface="Calibri" panose="020F0502020204030204" pitchFamily="34" charset="0"/>
              <a:cs typeface="Calibri" panose="020F0502020204030204" pitchFamily="34" charset="0"/>
            </a:endParaRPr>
          </a:p>
          <a:p>
            <a:endParaRPr lang="en-US" dirty="0">
              <a:solidFill>
                <a:srgbClr val="212121"/>
              </a:solidFill>
              <a:latin typeface="Cambria" panose="02040503050406030204" pitchFamily="18" charset="0"/>
            </a:endParaRPr>
          </a:p>
          <a:p>
            <a:endParaRPr lang="en-US" dirty="0">
              <a:solidFill>
                <a:srgbClr val="212121"/>
              </a:solidFill>
              <a:latin typeface="Cambria" panose="02040503050406030204" pitchFamily="18" charset="0"/>
            </a:endParaRPr>
          </a:p>
          <a:p>
            <a:pPr marL="0" indent="0">
              <a:buNone/>
            </a:pPr>
            <a:r>
              <a:rPr lang="en-US" sz="1400" dirty="0">
                <a:latin typeface="Calibri" panose="020F0502020204030204" pitchFamily="34" charset="0"/>
                <a:cs typeface="Calibri" panose="020F0502020204030204" pitchFamily="34" charset="0"/>
              </a:rPr>
              <a:t>Source: </a:t>
            </a:r>
            <a:r>
              <a:rPr lang="en-US" sz="1400" dirty="0">
                <a:solidFill>
                  <a:schemeClr val="accent1">
                    <a:lumMod val="75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https://www.ncbi.nlm.nih.gov/pmc/articles/PMC8390539/</a:t>
            </a:r>
            <a:r>
              <a:rPr lang="en-US" sz="1400" dirty="0">
                <a:solidFill>
                  <a:schemeClr val="accent1">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7835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BA3E-C315-2739-211A-3AC8CBEDA915}"/>
              </a:ext>
            </a:extLst>
          </p:cNvPr>
          <p:cNvSpPr>
            <a:spLocks noGrp="1"/>
          </p:cNvSpPr>
          <p:nvPr>
            <p:ph type="title"/>
          </p:nvPr>
        </p:nvSpPr>
        <p:spPr/>
        <p:txBody>
          <a:bodyPr/>
          <a:lstStyle/>
          <a:p>
            <a:r>
              <a:rPr lang="en-US" dirty="0">
                <a:solidFill>
                  <a:srgbClr val="FF0000"/>
                </a:solidFill>
              </a:rPr>
              <a:t>Question for class discussion</a:t>
            </a:r>
          </a:p>
        </p:txBody>
      </p:sp>
      <p:sp>
        <p:nvSpPr>
          <p:cNvPr id="4" name="Content Placeholder 3">
            <a:extLst>
              <a:ext uri="{FF2B5EF4-FFF2-40B4-BE49-F238E27FC236}">
                <a16:creationId xmlns:a16="http://schemas.microsoft.com/office/drawing/2014/main" id="{8389D675-FEA6-5751-38DB-DACFD01E5E54}"/>
              </a:ext>
            </a:extLst>
          </p:cNvPr>
          <p:cNvSpPr>
            <a:spLocks noGrp="1"/>
          </p:cNvSpPr>
          <p:nvPr>
            <p:ph idx="1"/>
          </p:nvPr>
        </p:nvSpPr>
        <p:spPr/>
        <p:txBody>
          <a:bodyPr/>
          <a:lstStyle/>
          <a:p>
            <a:pPr marL="0" indent="0">
              <a:buNone/>
            </a:pPr>
            <a:r>
              <a:rPr lang="en-US" dirty="0"/>
              <a:t>What are some of the long-term impacts these patients may see from having these HAIs?</a:t>
            </a:r>
          </a:p>
          <a:p>
            <a:pPr marL="0" indent="0">
              <a:buNone/>
            </a:pPr>
            <a:endParaRPr lang="en-US" dirty="0"/>
          </a:p>
          <a:p>
            <a:pPr marL="0" indent="0">
              <a:buNone/>
            </a:pPr>
            <a:r>
              <a:rPr lang="en-US" dirty="0"/>
              <a:t>Are patients out of work longer?</a:t>
            </a:r>
          </a:p>
          <a:p>
            <a:pPr marL="0" indent="0">
              <a:buNone/>
            </a:pPr>
            <a:r>
              <a:rPr lang="en-US" dirty="0"/>
              <a:t>More prescription medications needed?</a:t>
            </a:r>
          </a:p>
          <a:p>
            <a:pPr marL="0" indent="0">
              <a:buNone/>
            </a:pPr>
            <a:r>
              <a:rPr lang="en-US" dirty="0"/>
              <a:t>Do these additional medications cause other health issues?</a:t>
            </a:r>
          </a:p>
          <a:p>
            <a:pPr marL="0" indent="0">
              <a:buNone/>
            </a:pPr>
            <a:r>
              <a:rPr lang="en-US" dirty="0"/>
              <a:t>Additional medical bills?</a:t>
            </a:r>
          </a:p>
        </p:txBody>
      </p:sp>
    </p:spTree>
    <p:extLst>
      <p:ext uri="{BB962C8B-B14F-4D97-AF65-F5344CB8AC3E}">
        <p14:creationId xmlns:p14="http://schemas.microsoft.com/office/powerpoint/2010/main" val="150360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6" descr="Health Equity and AR thumbnail">
            <a:extLst>
              <a:ext uri="{FF2B5EF4-FFF2-40B4-BE49-F238E27FC236}">
                <a16:creationId xmlns:a16="http://schemas.microsoft.com/office/drawing/2014/main" id="{816DB0AE-589E-BEE2-32B1-8EC5C1EE29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89DF-407C-E574-BEBA-AC464BC5124F}"/>
              </a:ext>
            </a:extLst>
          </p:cNvPr>
          <p:cNvSpPr>
            <a:spLocks noGrp="1"/>
          </p:cNvSpPr>
          <p:nvPr>
            <p:ph type="title"/>
          </p:nvPr>
        </p:nvSpPr>
        <p:spPr/>
        <p:txBody>
          <a:bodyPr/>
          <a:lstStyle/>
          <a:p>
            <a:r>
              <a:rPr lang="en-US" dirty="0">
                <a:solidFill>
                  <a:srgbClr val="FF0000"/>
                </a:solidFill>
              </a:rPr>
              <a:t>Question for class discussion</a:t>
            </a:r>
          </a:p>
        </p:txBody>
      </p:sp>
      <p:sp>
        <p:nvSpPr>
          <p:cNvPr id="3" name="Content Placeholder 2">
            <a:extLst>
              <a:ext uri="{FF2B5EF4-FFF2-40B4-BE49-F238E27FC236}">
                <a16:creationId xmlns:a16="http://schemas.microsoft.com/office/drawing/2014/main" id="{97D7C1D9-4F9D-F132-2C95-7A2280E4D686}"/>
              </a:ext>
            </a:extLst>
          </p:cNvPr>
          <p:cNvSpPr>
            <a:spLocks noGrp="1"/>
          </p:cNvSpPr>
          <p:nvPr>
            <p:ph idx="1"/>
          </p:nvPr>
        </p:nvSpPr>
        <p:spPr/>
        <p:txBody>
          <a:bodyPr/>
          <a:lstStyle/>
          <a:p>
            <a:pPr marL="0" indent="0">
              <a:buNone/>
            </a:pPr>
            <a:r>
              <a:rPr lang="en-US" dirty="0"/>
              <a:t>How do these inequities affect antimicrobial resistance?</a:t>
            </a:r>
          </a:p>
          <a:p>
            <a:endParaRPr lang="en-US" dirty="0"/>
          </a:p>
        </p:txBody>
      </p:sp>
    </p:spTree>
    <p:extLst>
      <p:ext uri="{BB962C8B-B14F-4D97-AF65-F5344CB8AC3E}">
        <p14:creationId xmlns:p14="http://schemas.microsoft.com/office/powerpoint/2010/main" val="36491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1D46-DB6D-D28F-1F22-E00A3ECC4F29}"/>
              </a:ext>
            </a:extLst>
          </p:cNvPr>
          <p:cNvSpPr>
            <a:spLocks noGrp="1"/>
          </p:cNvSpPr>
          <p:nvPr>
            <p:ph type="title"/>
          </p:nvPr>
        </p:nvSpPr>
        <p:spPr/>
        <p:txBody>
          <a:bodyPr/>
          <a:lstStyle/>
          <a:p>
            <a:r>
              <a:rPr lang="en-US" dirty="0"/>
              <a:t>Video resource on antibiotic resistance</a:t>
            </a:r>
          </a:p>
        </p:txBody>
      </p:sp>
      <p:sp>
        <p:nvSpPr>
          <p:cNvPr id="3" name="Content Placeholder 2">
            <a:extLst>
              <a:ext uri="{FF2B5EF4-FFF2-40B4-BE49-F238E27FC236}">
                <a16:creationId xmlns:a16="http://schemas.microsoft.com/office/drawing/2014/main" id="{55D8DF1C-049F-663A-BE74-0211C306B9EA}"/>
              </a:ext>
            </a:extLst>
          </p:cNvPr>
          <p:cNvSpPr>
            <a:spLocks noGrp="1"/>
          </p:cNvSpPr>
          <p:nvPr>
            <p:ph idx="1"/>
          </p:nvPr>
        </p:nvSpPr>
        <p:spPr/>
        <p:txBody>
          <a:bodyPr/>
          <a:lstStyle/>
          <a:p>
            <a:pPr marL="0" indent="0">
              <a:buNone/>
            </a:pPr>
            <a:r>
              <a:rPr lang="en-US" b="0" i="0" dirty="0">
                <a:solidFill>
                  <a:srgbClr val="1C1D1F"/>
                </a:solidFill>
                <a:effectLst/>
              </a:rPr>
              <a:t>CDC met with experts to discuss opportunities to reduce health disparities through strengthening antibiotic stewardship, including identification of risk factors that can contribute to health inequity and how to help healthcare providers improve prescribing practices.</a:t>
            </a:r>
            <a:endParaRPr lang="en-US" dirty="0">
              <a:hlinkClick r:id="rId2"/>
            </a:endParaRPr>
          </a:p>
          <a:p>
            <a:r>
              <a:rPr lang="en-US" dirty="0">
                <a:hlinkClick r:id="rId2"/>
              </a:rPr>
              <a:t>https://www.cdc.gov/antimicrobial-resistance/stories/reducing-health-disparities.html</a:t>
            </a:r>
            <a:r>
              <a:rPr lang="en-US" dirty="0"/>
              <a:t> </a:t>
            </a:r>
          </a:p>
          <a:p>
            <a:endParaRPr lang="en-US" dirty="0"/>
          </a:p>
          <a:p>
            <a:r>
              <a:rPr lang="en-US" dirty="0"/>
              <a:t>Video is available at: </a:t>
            </a:r>
            <a:r>
              <a:rPr lang="en-US" dirty="0">
                <a:hlinkClick r:id="rId3"/>
              </a:rPr>
              <a:t>https://youtu.be/oL0vv0ODuMw</a:t>
            </a:r>
            <a:r>
              <a:rPr lang="en-US" dirty="0"/>
              <a:t> </a:t>
            </a:r>
          </a:p>
          <a:p>
            <a:endParaRPr lang="en-US" dirty="0"/>
          </a:p>
        </p:txBody>
      </p:sp>
    </p:spTree>
    <p:extLst>
      <p:ext uri="{BB962C8B-B14F-4D97-AF65-F5344CB8AC3E}">
        <p14:creationId xmlns:p14="http://schemas.microsoft.com/office/powerpoint/2010/main" val="353340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242E-BF13-4CFE-9826-5C149161E444}"/>
              </a:ext>
            </a:extLst>
          </p:cNvPr>
          <p:cNvSpPr>
            <a:spLocks noGrp="1"/>
          </p:cNvSpPr>
          <p:nvPr>
            <p:ph type="title"/>
          </p:nvPr>
        </p:nvSpPr>
        <p:spPr/>
        <p:txBody>
          <a:bodyPr/>
          <a:lstStyle/>
          <a:p>
            <a:r>
              <a:rPr lang="en-US" dirty="0"/>
              <a:t>Additional CDC materials available on antimicrobial resistance</a:t>
            </a:r>
          </a:p>
        </p:txBody>
      </p:sp>
      <p:sp>
        <p:nvSpPr>
          <p:cNvPr id="3" name="Content Placeholder 2">
            <a:extLst>
              <a:ext uri="{FF2B5EF4-FFF2-40B4-BE49-F238E27FC236}">
                <a16:creationId xmlns:a16="http://schemas.microsoft.com/office/drawing/2014/main" id="{CCEC72FE-89B4-5E3D-B8FA-D5220B85C334}"/>
              </a:ext>
            </a:extLst>
          </p:cNvPr>
          <p:cNvSpPr>
            <a:spLocks noGrp="1"/>
          </p:cNvSpPr>
          <p:nvPr>
            <p:ph idx="1"/>
          </p:nvPr>
        </p:nvSpPr>
        <p:spPr/>
        <p:txBody>
          <a:bodyPr/>
          <a:lstStyle/>
          <a:p>
            <a:pPr marL="0" indent="0">
              <a:buNone/>
            </a:pPr>
            <a:r>
              <a:rPr lang="en-US" dirty="0">
                <a:hlinkClick r:id="rId2"/>
              </a:rPr>
              <a:t>https://www.cdc.gov/antimicrobial-resistance/stories/ar-health-equity.html</a:t>
            </a:r>
            <a:r>
              <a:rPr lang="en-US" dirty="0"/>
              <a:t> </a:t>
            </a:r>
          </a:p>
        </p:txBody>
      </p:sp>
    </p:spTree>
    <p:extLst>
      <p:ext uri="{BB962C8B-B14F-4D97-AF65-F5344CB8AC3E}">
        <p14:creationId xmlns:p14="http://schemas.microsoft.com/office/powerpoint/2010/main" val="12220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B8AB-32B4-B80A-D72E-C55BE9C0BB00}"/>
              </a:ext>
            </a:extLst>
          </p:cNvPr>
          <p:cNvSpPr>
            <a:spLocks noGrp="1"/>
          </p:cNvSpPr>
          <p:nvPr>
            <p:ph type="title"/>
          </p:nvPr>
        </p:nvSpPr>
        <p:spPr/>
        <p:txBody>
          <a:bodyPr/>
          <a:lstStyle/>
          <a:p>
            <a:r>
              <a:rPr lang="en-US" dirty="0"/>
              <a:t>Social Determinants of Health</a:t>
            </a:r>
          </a:p>
        </p:txBody>
      </p:sp>
      <p:sp>
        <p:nvSpPr>
          <p:cNvPr id="3" name="Content Placeholder 2">
            <a:extLst>
              <a:ext uri="{FF2B5EF4-FFF2-40B4-BE49-F238E27FC236}">
                <a16:creationId xmlns:a16="http://schemas.microsoft.com/office/drawing/2014/main" id="{468FB58B-9D1C-325D-24C3-65E29A4F27E5}"/>
              </a:ext>
            </a:extLst>
          </p:cNvPr>
          <p:cNvSpPr>
            <a:spLocks noGrp="1"/>
          </p:cNvSpPr>
          <p:nvPr>
            <p:ph idx="1"/>
          </p:nvPr>
        </p:nvSpPr>
        <p:spPr>
          <a:xfrm>
            <a:off x="838200" y="1769869"/>
            <a:ext cx="10515600" cy="4351338"/>
          </a:xfrm>
        </p:spPr>
        <p:txBody>
          <a:bodyPr/>
          <a:lstStyle/>
          <a:p>
            <a:pPr marL="0" indent="0">
              <a:buNone/>
            </a:pPr>
            <a:r>
              <a:rPr lang="en-US" b="0" i="0" dirty="0">
                <a:solidFill>
                  <a:srgbClr val="333333"/>
                </a:solidFill>
                <a:effectLst/>
                <a:latin typeface="Noto Sans" panose="020B0502040504020204" pitchFamily="34" charset="0"/>
              </a:rPr>
              <a:t>Social determinants of health (SDOH) are defined as the nonmedical factors that influence health outcomes including (but not limited to) education quality, economic stability, neighborhood, housing environment, and healthcare access.</a:t>
            </a:r>
          </a:p>
          <a:p>
            <a:endParaRPr lang="en-US" u="sng" dirty="0">
              <a:solidFill>
                <a:srgbClr val="0563C1"/>
              </a:solidFill>
              <a:latin typeface="Noto Sans" panose="020B0502040504020204" pitchFamily="34" charset="0"/>
              <a:hlinkClick r:id="rId2">
                <a:extLst>
                  <a:ext uri="{A12FA001-AC4F-418D-AE19-62706E023703}">
                    <ahyp:hlinkClr xmlns:ahyp="http://schemas.microsoft.com/office/drawing/2018/hyperlinkcolor" val="tx"/>
                  </a:ext>
                </a:extLst>
              </a:hlinkClick>
            </a:endParaRPr>
          </a:p>
          <a:p>
            <a:endParaRPr lang="en-US" u="sng" dirty="0">
              <a:solidFill>
                <a:srgbClr val="0563C1"/>
              </a:solidFill>
              <a:latin typeface="inherit"/>
              <a:hlinkClick r:id="rId2">
                <a:extLst>
                  <a:ext uri="{A12FA001-AC4F-418D-AE19-62706E023703}">
                    <ahyp:hlinkClr xmlns:ahyp="http://schemas.microsoft.com/office/drawing/2018/hyperlinkcolor" val="tx"/>
                  </a:ext>
                </a:extLst>
              </a:hlinkClick>
            </a:endParaRPr>
          </a:p>
          <a:p>
            <a:pPr marL="0" indent="0">
              <a:buNone/>
            </a:pPr>
            <a:endParaRPr lang="en-US" sz="1400" u="sng" dirty="0">
              <a:latin typeface="inherit"/>
              <a:hlinkClick r:id="rId2">
                <a:extLst>
                  <a:ext uri="{A12FA001-AC4F-418D-AE19-62706E023703}">
                    <ahyp:hlinkClr xmlns:ahyp="http://schemas.microsoft.com/office/drawing/2018/hyperlinkcolor" val="tx"/>
                  </a:ext>
                </a:extLst>
              </a:hlinkClick>
            </a:endParaRPr>
          </a:p>
          <a:p>
            <a:pPr marL="0" indent="0">
              <a:buNone/>
            </a:pPr>
            <a:r>
              <a:rPr lang="en-US" sz="1400" u="sng" dirty="0">
                <a:latin typeface="inherit"/>
                <a:hlinkClick r:id="rId2">
                  <a:extLst>
                    <a:ext uri="{A12FA001-AC4F-418D-AE19-62706E023703}">
                      <ahyp:hlinkClr xmlns:ahyp="http://schemas.microsoft.com/office/drawing/2018/hyperlinkcolor" val="tx"/>
                    </a:ext>
                  </a:extLst>
                </a:hlinkClick>
              </a:rPr>
              <a:t>Source: </a:t>
            </a:r>
            <a:r>
              <a:rPr lang="en-US" sz="1400" u="sng" dirty="0">
                <a:solidFill>
                  <a:srgbClr val="0563C1"/>
                </a:solidFill>
                <a:latin typeface="inherit"/>
                <a:hlinkClick r:id="rId2">
                  <a:extLst>
                    <a:ext uri="{A12FA001-AC4F-418D-AE19-62706E023703}">
                      <ahyp:hlinkClr xmlns:ahyp="http://schemas.microsoft.com/office/drawing/2018/hyperlinkcolor" val="tx"/>
                    </a:ext>
                  </a:extLst>
                </a:hlinkClick>
              </a:rPr>
              <a:t>Infection Control &amp; Hospital Epidemiology </a:t>
            </a:r>
            <a:r>
              <a:rPr lang="en-US" sz="1400" dirty="0">
                <a:solidFill>
                  <a:srgbClr val="333333"/>
                </a:solidFill>
                <a:latin typeface="inherit"/>
              </a:rPr>
              <a:t>, </a:t>
            </a:r>
            <a:r>
              <a:rPr lang="en-US" sz="1400" u="sng" dirty="0">
                <a:solidFill>
                  <a:srgbClr val="333333"/>
                </a:solidFill>
                <a:latin typeface="inherit"/>
                <a:hlinkClick r:id="rId3"/>
              </a:rPr>
              <a:t>Volume 45 </a:t>
            </a:r>
            <a:r>
              <a:rPr lang="en-US" sz="1400" dirty="0">
                <a:solidFill>
                  <a:srgbClr val="333333"/>
                </a:solidFill>
                <a:latin typeface="inherit"/>
              </a:rPr>
              <a:t>, </a:t>
            </a:r>
            <a:r>
              <a:rPr lang="en-US" sz="1400" u="sng" dirty="0">
                <a:solidFill>
                  <a:srgbClr val="333333"/>
                </a:solidFill>
                <a:latin typeface="inherit"/>
                <a:hlinkClick r:id="rId4"/>
              </a:rPr>
              <a:t>Issue 4 </a:t>
            </a:r>
            <a:r>
              <a:rPr lang="en-US" sz="1400" dirty="0">
                <a:solidFill>
                  <a:srgbClr val="333333"/>
                </a:solidFill>
                <a:latin typeface="inherit"/>
              </a:rPr>
              <a:t>, April 2024</a:t>
            </a:r>
            <a:r>
              <a:rPr lang="en-US" sz="1400" dirty="0">
                <a:solidFill>
                  <a:srgbClr val="333333"/>
                </a:solidFill>
                <a:latin typeface="Noto Sans" panose="020B0502040504020204" pitchFamily="34" charset="0"/>
              </a:rPr>
              <a:t> </a:t>
            </a:r>
            <a:r>
              <a:rPr lang="en-US" sz="1400" dirty="0">
                <a:solidFill>
                  <a:srgbClr val="333333"/>
                </a:solidFill>
                <a:latin typeface="inherit"/>
              </a:rPr>
              <a:t>, pp. 412 – 419</a:t>
            </a:r>
            <a:r>
              <a:rPr lang="en-US" sz="1400" dirty="0">
                <a:solidFill>
                  <a:srgbClr val="333333"/>
                </a:solidFill>
                <a:latin typeface="Noto Sans" panose="020B0502040504020204" pitchFamily="34" charset="0"/>
              </a:rPr>
              <a:t>; </a:t>
            </a:r>
            <a:r>
              <a:rPr lang="en-US" sz="1400" dirty="0">
                <a:solidFill>
                  <a:srgbClr val="333333"/>
                </a:solidFill>
                <a:latin typeface="inherit"/>
              </a:rPr>
              <a:t>DOI: </a:t>
            </a:r>
            <a:r>
              <a:rPr lang="en-US" sz="1400" dirty="0">
                <a:solidFill>
                  <a:srgbClr val="006FCA"/>
                </a:solidFill>
                <a:latin typeface="inherit"/>
                <a:hlinkClick r:id="rId5"/>
              </a:rPr>
              <a:t>https://doi.org/10.1017/ice.2024.7</a:t>
            </a:r>
            <a:endParaRPr lang="en-US" sz="1400" dirty="0">
              <a:solidFill>
                <a:srgbClr val="333333"/>
              </a:solidFill>
              <a:latin typeface="inherit"/>
            </a:endParaRPr>
          </a:p>
          <a:p>
            <a:endParaRPr lang="en-US" dirty="0"/>
          </a:p>
        </p:txBody>
      </p:sp>
    </p:spTree>
    <p:extLst>
      <p:ext uri="{BB962C8B-B14F-4D97-AF65-F5344CB8AC3E}">
        <p14:creationId xmlns:p14="http://schemas.microsoft.com/office/powerpoint/2010/main" val="413344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73A2-6F73-0E73-48A9-095F0E4C6AFB}"/>
              </a:ext>
            </a:extLst>
          </p:cNvPr>
          <p:cNvSpPr>
            <a:spLocks noGrp="1"/>
          </p:cNvSpPr>
          <p:nvPr>
            <p:ph type="title"/>
          </p:nvPr>
        </p:nvSpPr>
        <p:spPr/>
        <p:txBody>
          <a:bodyPr/>
          <a:lstStyle/>
          <a:p>
            <a:r>
              <a:rPr lang="en-US" dirty="0"/>
              <a:t>Example of a SDOH</a:t>
            </a:r>
          </a:p>
        </p:txBody>
      </p:sp>
      <p:sp>
        <p:nvSpPr>
          <p:cNvPr id="3" name="Content Placeholder 2">
            <a:extLst>
              <a:ext uri="{FF2B5EF4-FFF2-40B4-BE49-F238E27FC236}">
                <a16:creationId xmlns:a16="http://schemas.microsoft.com/office/drawing/2014/main" id="{7333EAC2-1FF4-5599-9142-D435807E9707}"/>
              </a:ext>
            </a:extLst>
          </p:cNvPr>
          <p:cNvSpPr>
            <a:spLocks noGrp="1"/>
          </p:cNvSpPr>
          <p:nvPr>
            <p:ph idx="1"/>
          </p:nvPr>
        </p:nvSpPr>
        <p:spPr/>
        <p:txBody>
          <a:bodyPr>
            <a:normAutofit/>
          </a:bodyPr>
          <a:lstStyle/>
          <a:p>
            <a:r>
              <a:rPr lang="en-US" dirty="0"/>
              <a:t>Literacy levels may affect a patient’s ability to understand medical information and this may affect their decision making on proper wound care, adhering to antibiotic prescription use, nutritional guidance, etc. </a:t>
            </a:r>
          </a:p>
          <a:p>
            <a:r>
              <a:rPr lang="en-US" b="0" i="0" dirty="0">
                <a:solidFill>
                  <a:srgbClr val="333333"/>
                </a:solidFill>
                <a:effectLst/>
              </a:rPr>
              <a:t>More than 80 million American adults have low health literacy, with disproportionately higher representation among older adults and people from racially and ethnically minoritized backgrounds.</a:t>
            </a:r>
          </a:p>
          <a:p>
            <a:pPr marL="0" indent="0">
              <a:buNone/>
            </a:pPr>
            <a:r>
              <a:rPr lang="en-US" sz="1400" u="sng" dirty="0">
                <a:hlinkClick r:id="rId2">
                  <a:extLst>
                    <a:ext uri="{A12FA001-AC4F-418D-AE19-62706E023703}">
                      <ahyp:hlinkClr xmlns:ahyp="http://schemas.microsoft.com/office/drawing/2018/hyperlinkcolor" val="tx"/>
                    </a:ext>
                  </a:extLst>
                </a:hlinkClick>
              </a:rPr>
              <a:t>Source: </a:t>
            </a:r>
            <a:r>
              <a:rPr lang="en-US" sz="1400" u="sng" dirty="0">
                <a:solidFill>
                  <a:srgbClr val="0563C1"/>
                </a:solidFill>
                <a:hlinkClick r:id="rId2">
                  <a:extLst>
                    <a:ext uri="{A12FA001-AC4F-418D-AE19-62706E023703}">
                      <ahyp:hlinkClr xmlns:ahyp="http://schemas.microsoft.com/office/drawing/2018/hyperlinkcolor" val="tx"/>
                    </a:ext>
                  </a:extLst>
                </a:hlinkClick>
              </a:rPr>
              <a:t>Infection Control &amp; Hospital Epidemiology </a:t>
            </a:r>
            <a:r>
              <a:rPr lang="en-US" sz="1400" dirty="0">
                <a:solidFill>
                  <a:srgbClr val="333333"/>
                </a:solidFill>
              </a:rPr>
              <a:t>, </a:t>
            </a:r>
            <a:r>
              <a:rPr lang="en-US" sz="1400" u="sng" dirty="0">
                <a:solidFill>
                  <a:srgbClr val="333333"/>
                </a:solidFill>
                <a:hlinkClick r:id="rId3"/>
              </a:rPr>
              <a:t>Volume 45 </a:t>
            </a:r>
            <a:r>
              <a:rPr lang="en-US" sz="1400" dirty="0">
                <a:solidFill>
                  <a:srgbClr val="333333"/>
                </a:solidFill>
              </a:rPr>
              <a:t>, </a:t>
            </a:r>
            <a:r>
              <a:rPr lang="en-US" sz="1400" u="sng" dirty="0">
                <a:solidFill>
                  <a:srgbClr val="333333"/>
                </a:solidFill>
                <a:hlinkClick r:id="rId4"/>
              </a:rPr>
              <a:t>Issue 4 </a:t>
            </a:r>
            <a:r>
              <a:rPr lang="en-US" sz="1400" dirty="0">
                <a:solidFill>
                  <a:srgbClr val="333333"/>
                </a:solidFill>
              </a:rPr>
              <a:t>, April 2024 , pp. 412 – 419; DOI: </a:t>
            </a:r>
            <a:r>
              <a:rPr lang="en-US" sz="1400" dirty="0">
                <a:solidFill>
                  <a:srgbClr val="006FCA"/>
                </a:solidFill>
                <a:hlinkClick r:id="rId5"/>
              </a:rPr>
              <a:t>https://doi.org/10.1017/ice.2024.7</a:t>
            </a:r>
            <a:endParaRPr lang="en-US" sz="1400" dirty="0">
              <a:solidFill>
                <a:srgbClr val="333333"/>
              </a:solidFill>
            </a:endParaRPr>
          </a:p>
          <a:p>
            <a:endParaRPr lang="en-US" dirty="0"/>
          </a:p>
        </p:txBody>
      </p:sp>
    </p:spTree>
    <p:extLst>
      <p:ext uri="{BB962C8B-B14F-4D97-AF65-F5344CB8AC3E}">
        <p14:creationId xmlns:p14="http://schemas.microsoft.com/office/powerpoint/2010/main" val="117422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EE79-2439-B3CF-69DF-BA16E64279A5}"/>
              </a:ext>
            </a:extLst>
          </p:cNvPr>
          <p:cNvSpPr>
            <a:spLocks noGrp="1"/>
          </p:cNvSpPr>
          <p:nvPr>
            <p:ph type="title"/>
          </p:nvPr>
        </p:nvSpPr>
        <p:spPr/>
        <p:txBody>
          <a:bodyPr/>
          <a:lstStyle/>
          <a:p>
            <a:r>
              <a:rPr lang="en-US" dirty="0"/>
              <a:t>Mistrust may affect care</a:t>
            </a:r>
          </a:p>
        </p:txBody>
      </p:sp>
      <p:sp>
        <p:nvSpPr>
          <p:cNvPr id="3" name="Content Placeholder 2">
            <a:extLst>
              <a:ext uri="{FF2B5EF4-FFF2-40B4-BE49-F238E27FC236}">
                <a16:creationId xmlns:a16="http://schemas.microsoft.com/office/drawing/2014/main" id="{DEB0AF49-1786-292C-EAF1-43C84B8CDA5D}"/>
              </a:ext>
            </a:extLst>
          </p:cNvPr>
          <p:cNvSpPr>
            <a:spLocks noGrp="1"/>
          </p:cNvSpPr>
          <p:nvPr>
            <p:ph idx="1"/>
          </p:nvPr>
        </p:nvSpPr>
        <p:spPr/>
        <p:txBody>
          <a:bodyPr>
            <a:normAutofit/>
          </a:bodyPr>
          <a:lstStyle/>
          <a:p>
            <a:pPr marL="0" indent="0">
              <a:buNone/>
            </a:pPr>
            <a:r>
              <a:rPr lang="en-US" b="0" i="0" dirty="0">
                <a:solidFill>
                  <a:srgbClr val="333333"/>
                </a:solidFill>
                <a:effectLst/>
                <a:latin typeface="Noto Sans" panose="020B0502040504020204" pitchFamily="34" charset="0"/>
              </a:rPr>
              <a:t>“Several historical medical mistreatment events, such as the US Public Health Service–funded study of untreated syphilis in Black men at the Tuskegee Institute, the unauthorized retrieval and profits from the use of Mrs. Henrietta Lacks’ cervical cells without her consent, and the compulsory sterilization of Native American women at Indian Health Services hospitals have created generations of mistrust for populations whose ancestors were harmed by these actions.”</a:t>
            </a:r>
          </a:p>
          <a:p>
            <a:pPr marL="0" indent="0">
              <a:buNone/>
            </a:pPr>
            <a:endParaRPr lang="en-US" dirty="0">
              <a:solidFill>
                <a:srgbClr val="333333"/>
              </a:solidFill>
              <a:latin typeface="Noto Sans" panose="020B0502040504020204" pitchFamily="34" charset="0"/>
            </a:endParaRPr>
          </a:p>
          <a:p>
            <a:pPr marL="0" indent="0">
              <a:buNone/>
            </a:pPr>
            <a:r>
              <a:rPr lang="en-US" sz="1400" u="sng" dirty="0">
                <a:latin typeface="inherit"/>
                <a:hlinkClick r:id="rId2">
                  <a:extLst>
                    <a:ext uri="{A12FA001-AC4F-418D-AE19-62706E023703}">
                      <ahyp:hlinkClr xmlns:ahyp="http://schemas.microsoft.com/office/drawing/2018/hyperlinkcolor" val="tx"/>
                    </a:ext>
                  </a:extLst>
                </a:hlinkClick>
              </a:rPr>
              <a:t>Source: </a:t>
            </a:r>
            <a:r>
              <a:rPr lang="en-US" sz="1400" u="sng" dirty="0">
                <a:solidFill>
                  <a:srgbClr val="0563C1"/>
                </a:solidFill>
                <a:latin typeface="inherit"/>
                <a:hlinkClick r:id="rId2">
                  <a:extLst>
                    <a:ext uri="{A12FA001-AC4F-418D-AE19-62706E023703}">
                      <ahyp:hlinkClr xmlns:ahyp="http://schemas.microsoft.com/office/drawing/2018/hyperlinkcolor" val="tx"/>
                    </a:ext>
                  </a:extLst>
                </a:hlinkClick>
              </a:rPr>
              <a:t>Infection Control &amp; Hospital Epidemiology </a:t>
            </a:r>
            <a:r>
              <a:rPr lang="en-US" sz="1400" dirty="0">
                <a:solidFill>
                  <a:srgbClr val="333333"/>
                </a:solidFill>
                <a:latin typeface="inherit"/>
              </a:rPr>
              <a:t>, </a:t>
            </a:r>
            <a:r>
              <a:rPr lang="en-US" sz="1400" u="sng" dirty="0">
                <a:solidFill>
                  <a:srgbClr val="333333"/>
                </a:solidFill>
                <a:latin typeface="inherit"/>
                <a:hlinkClick r:id="rId3"/>
              </a:rPr>
              <a:t>Volume 45 </a:t>
            </a:r>
            <a:r>
              <a:rPr lang="en-US" sz="1400" dirty="0">
                <a:solidFill>
                  <a:srgbClr val="333333"/>
                </a:solidFill>
                <a:latin typeface="inherit"/>
              </a:rPr>
              <a:t>, </a:t>
            </a:r>
            <a:r>
              <a:rPr lang="en-US" sz="1400" u="sng" dirty="0">
                <a:solidFill>
                  <a:srgbClr val="333333"/>
                </a:solidFill>
                <a:latin typeface="inherit"/>
                <a:hlinkClick r:id="rId4"/>
              </a:rPr>
              <a:t>Issue 4 </a:t>
            </a:r>
            <a:r>
              <a:rPr lang="en-US" sz="1400" dirty="0">
                <a:solidFill>
                  <a:srgbClr val="333333"/>
                </a:solidFill>
                <a:latin typeface="inherit"/>
              </a:rPr>
              <a:t>, April 2024</a:t>
            </a:r>
            <a:r>
              <a:rPr lang="en-US" sz="1400" dirty="0">
                <a:solidFill>
                  <a:srgbClr val="333333"/>
                </a:solidFill>
                <a:latin typeface="Noto Sans" panose="020B0502040504020204" pitchFamily="34" charset="0"/>
              </a:rPr>
              <a:t> </a:t>
            </a:r>
            <a:r>
              <a:rPr lang="en-US" sz="1400" dirty="0">
                <a:solidFill>
                  <a:srgbClr val="333333"/>
                </a:solidFill>
                <a:latin typeface="inherit"/>
              </a:rPr>
              <a:t>, pp. 412 – 419</a:t>
            </a:r>
            <a:r>
              <a:rPr lang="en-US" sz="1400" dirty="0">
                <a:solidFill>
                  <a:srgbClr val="333333"/>
                </a:solidFill>
                <a:latin typeface="Noto Sans" panose="020B0502040504020204" pitchFamily="34" charset="0"/>
              </a:rPr>
              <a:t>; </a:t>
            </a:r>
            <a:r>
              <a:rPr lang="en-US" sz="1400" dirty="0">
                <a:solidFill>
                  <a:srgbClr val="333333"/>
                </a:solidFill>
                <a:latin typeface="inherit"/>
              </a:rPr>
              <a:t>DOI: </a:t>
            </a:r>
            <a:r>
              <a:rPr lang="en-US" sz="1400" dirty="0">
                <a:solidFill>
                  <a:srgbClr val="006FCA"/>
                </a:solidFill>
                <a:latin typeface="inherit"/>
                <a:hlinkClick r:id="rId5"/>
              </a:rPr>
              <a:t>https://doi.org/10.1017/ice.2024.7</a:t>
            </a:r>
            <a:endParaRPr lang="en-US" sz="1400" dirty="0">
              <a:solidFill>
                <a:srgbClr val="333333"/>
              </a:solidFill>
              <a:latin typeface="inherit"/>
            </a:endParaRPr>
          </a:p>
          <a:p>
            <a:pPr marL="0" indent="0">
              <a:buNone/>
            </a:pPr>
            <a:endParaRPr lang="en-US" dirty="0"/>
          </a:p>
        </p:txBody>
      </p:sp>
    </p:spTree>
    <p:extLst>
      <p:ext uri="{BB962C8B-B14F-4D97-AF65-F5344CB8AC3E}">
        <p14:creationId xmlns:p14="http://schemas.microsoft.com/office/powerpoint/2010/main" val="339504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40C3-3C56-606E-8BD0-F8502A503BF5}"/>
              </a:ext>
            </a:extLst>
          </p:cNvPr>
          <p:cNvSpPr>
            <a:spLocks noGrp="1"/>
          </p:cNvSpPr>
          <p:nvPr>
            <p:ph type="title"/>
          </p:nvPr>
        </p:nvSpPr>
        <p:spPr/>
        <p:txBody>
          <a:bodyPr/>
          <a:lstStyle/>
          <a:p>
            <a:r>
              <a:rPr lang="en-US" dirty="0">
                <a:solidFill>
                  <a:srgbClr val="C00000"/>
                </a:solidFill>
              </a:rPr>
              <a:t>Question for class discussion</a:t>
            </a:r>
          </a:p>
        </p:txBody>
      </p:sp>
      <p:sp>
        <p:nvSpPr>
          <p:cNvPr id="3" name="Content Placeholder 2">
            <a:extLst>
              <a:ext uri="{FF2B5EF4-FFF2-40B4-BE49-F238E27FC236}">
                <a16:creationId xmlns:a16="http://schemas.microsoft.com/office/drawing/2014/main" id="{AA9E153B-911A-2BC8-B139-612622B5B3FA}"/>
              </a:ext>
            </a:extLst>
          </p:cNvPr>
          <p:cNvSpPr>
            <a:spLocks noGrp="1"/>
          </p:cNvSpPr>
          <p:nvPr>
            <p:ph idx="1"/>
          </p:nvPr>
        </p:nvSpPr>
        <p:spPr/>
        <p:txBody>
          <a:bodyPr/>
          <a:lstStyle/>
          <a:p>
            <a:pPr marL="0" indent="0">
              <a:buNone/>
            </a:pPr>
            <a:r>
              <a:rPr lang="en-US" dirty="0"/>
              <a:t>How likely are you to follow the advice of a physician or nurse who you do not trust?</a:t>
            </a:r>
          </a:p>
        </p:txBody>
      </p:sp>
    </p:spTree>
    <p:extLst>
      <p:ext uri="{BB962C8B-B14F-4D97-AF65-F5344CB8AC3E}">
        <p14:creationId xmlns:p14="http://schemas.microsoft.com/office/powerpoint/2010/main" val="107553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5189-573F-1132-6BA2-E32B91ED5A09}"/>
              </a:ext>
            </a:extLst>
          </p:cNvPr>
          <p:cNvSpPr>
            <a:spLocks noGrp="1"/>
          </p:cNvSpPr>
          <p:nvPr>
            <p:ph type="title"/>
          </p:nvPr>
        </p:nvSpPr>
        <p:spPr/>
        <p:txBody>
          <a:bodyPr/>
          <a:lstStyle/>
          <a:p>
            <a:r>
              <a:rPr lang="en-US" dirty="0"/>
              <a:t>Language matters in outcomes</a:t>
            </a:r>
          </a:p>
        </p:txBody>
      </p:sp>
      <p:sp>
        <p:nvSpPr>
          <p:cNvPr id="3" name="Content Placeholder 2">
            <a:extLst>
              <a:ext uri="{FF2B5EF4-FFF2-40B4-BE49-F238E27FC236}">
                <a16:creationId xmlns:a16="http://schemas.microsoft.com/office/drawing/2014/main" id="{2A86C620-EBCB-B544-9C81-96D33BA77839}"/>
              </a:ext>
            </a:extLst>
          </p:cNvPr>
          <p:cNvSpPr>
            <a:spLocks noGrp="1"/>
          </p:cNvSpPr>
          <p:nvPr>
            <p:ph idx="1"/>
          </p:nvPr>
        </p:nvSpPr>
        <p:spPr/>
        <p:txBody>
          <a:bodyPr>
            <a:normAutofit/>
          </a:bodyPr>
          <a:lstStyle/>
          <a:p>
            <a:r>
              <a:rPr lang="en-US" dirty="0">
                <a:solidFill>
                  <a:srgbClr val="333333"/>
                </a:solidFill>
                <a:latin typeface="Noto Sans" panose="020B0502040504020204" pitchFamily="34" charset="0"/>
              </a:rPr>
              <a:t>I</a:t>
            </a:r>
            <a:r>
              <a:rPr lang="en-US" b="0" i="0" dirty="0">
                <a:solidFill>
                  <a:srgbClr val="333333"/>
                </a:solidFill>
                <a:effectLst/>
                <a:latin typeface="Noto Sans" panose="020B0502040504020204" pitchFamily="34" charset="0"/>
              </a:rPr>
              <a:t>nadequate options to appropriately communicate with individuals with limited English proficiency also compromise health literacy and negatively influence outcomes for those patient populations.</a:t>
            </a:r>
          </a:p>
          <a:p>
            <a:pPr marL="0" indent="0">
              <a:buNone/>
            </a:pPr>
            <a:endParaRPr lang="en-US" b="0" i="0" dirty="0">
              <a:solidFill>
                <a:srgbClr val="333333"/>
              </a:solidFill>
              <a:effectLst/>
              <a:latin typeface="Noto Sans" panose="020B0502040504020204" pitchFamily="34" charset="0"/>
            </a:endParaRPr>
          </a:p>
          <a:p>
            <a:r>
              <a:rPr lang="en-US" b="0" i="0" dirty="0">
                <a:solidFill>
                  <a:srgbClr val="333333"/>
                </a:solidFill>
                <a:effectLst/>
                <a:latin typeface="Noto Sans" panose="020B0502040504020204" pitchFamily="34" charset="0"/>
              </a:rPr>
              <a:t>Individuals with limited English proficiency experience barriers to accessing healthcare coverage, which may delay treatment seeking and the receipt of appropriate care.</a:t>
            </a:r>
            <a:r>
              <a:rPr lang="en-US" b="0" i="0" baseline="30000" dirty="0">
                <a:solidFill>
                  <a:srgbClr val="333333"/>
                </a:solidFill>
                <a:effectLst/>
                <a:latin typeface="Noto Sans" panose="020B0502040504020204" pitchFamily="34" charset="0"/>
              </a:rPr>
              <a:t> </a:t>
            </a:r>
          </a:p>
          <a:p>
            <a:pPr marL="0" indent="0">
              <a:buNone/>
            </a:pPr>
            <a:endParaRPr lang="en-US" baseline="30000" dirty="0">
              <a:solidFill>
                <a:srgbClr val="333333"/>
              </a:solidFill>
              <a:latin typeface="Noto Sans" panose="020B0502040504020204" pitchFamily="34" charset="0"/>
            </a:endParaRPr>
          </a:p>
          <a:p>
            <a:pPr marL="0" indent="0">
              <a:buNone/>
            </a:pPr>
            <a:r>
              <a:rPr lang="en-US" sz="1400" b="0" i="0" dirty="0">
                <a:solidFill>
                  <a:srgbClr val="333333"/>
                </a:solidFill>
                <a:effectLst/>
              </a:rPr>
              <a:t>Source: McGrath, CL, </a:t>
            </a:r>
            <a:r>
              <a:rPr lang="en-US" sz="1400" b="0" i="0" dirty="0" err="1">
                <a:solidFill>
                  <a:srgbClr val="333333"/>
                </a:solidFill>
                <a:effectLst/>
              </a:rPr>
              <a:t>Bettinger</a:t>
            </a:r>
            <a:r>
              <a:rPr lang="en-US" sz="1400" b="0" i="0" dirty="0">
                <a:solidFill>
                  <a:srgbClr val="333333"/>
                </a:solidFill>
                <a:effectLst/>
              </a:rPr>
              <a:t>, B, Stimpson, M, et al. Identifying and mitigating disparities in central-line–associated bloodstream infections in minoritized racial, ethnic, and language groups. JAMA </a:t>
            </a:r>
            <a:r>
              <a:rPr lang="en-US" sz="1400" b="0" i="0" dirty="0" err="1">
                <a:solidFill>
                  <a:srgbClr val="333333"/>
                </a:solidFill>
                <a:effectLst/>
              </a:rPr>
              <a:t>Pediatr</a:t>
            </a:r>
            <a:r>
              <a:rPr lang="en-US" sz="1400" b="0" i="0" dirty="0">
                <a:solidFill>
                  <a:srgbClr val="333333"/>
                </a:solidFill>
                <a:effectLst/>
              </a:rPr>
              <a:t> 2023;177:700–709 </a:t>
            </a:r>
            <a:endParaRPr lang="en-US" sz="1400" b="0" i="0" baseline="30000" dirty="0">
              <a:solidFill>
                <a:srgbClr val="333333"/>
              </a:solidFill>
              <a:effectLst/>
            </a:endParaRPr>
          </a:p>
        </p:txBody>
      </p:sp>
    </p:spTree>
    <p:extLst>
      <p:ext uri="{BB962C8B-B14F-4D97-AF65-F5344CB8AC3E}">
        <p14:creationId xmlns:p14="http://schemas.microsoft.com/office/powerpoint/2010/main" val="302747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71ED-6BED-208B-32FF-44D7B21FF172}"/>
              </a:ext>
            </a:extLst>
          </p:cNvPr>
          <p:cNvSpPr>
            <a:spLocks noGrp="1"/>
          </p:cNvSpPr>
          <p:nvPr>
            <p:ph type="title"/>
          </p:nvPr>
        </p:nvSpPr>
        <p:spPr/>
        <p:txBody>
          <a:bodyPr/>
          <a:lstStyle/>
          <a:p>
            <a:r>
              <a:rPr lang="en-US" dirty="0"/>
              <a:t>Language barriers lead to health care barriers</a:t>
            </a:r>
          </a:p>
        </p:txBody>
      </p:sp>
      <p:sp>
        <p:nvSpPr>
          <p:cNvPr id="5" name="TextBox 4">
            <a:extLst>
              <a:ext uri="{FF2B5EF4-FFF2-40B4-BE49-F238E27FC236}">
                <a16:creationId xmlns:a16="http://schemas.microsoft.com/office/drawing/2014/main" id="{E37489EF-FDD4-EDE9-E4AD-6050F4987FF0}"/>
              </a:ext>
            </a:extLst>
          </p:cNvPr>
          <p:cNvSpPr txBox="1"/>
          <p:nvPr/>
        </p:nvSpPr>
        <p:spPr>
          <a:xfrm>
            <a:off x="735980" y="1774814"/>
            <a:ext cx="10617820" cy="5242461"/>
          </a:xfrm>
          <a:prstGeom prst="rect">
            <a:avLst/>
          </a:prstGeom>
          <a:noFill/>
        </p:spPr>
        <p:txBody>
          <a:bodyPr wrap="square">
            <a:spAutoFit/>
          </a:bodyPr>
          <a:lstStyle/>
          <a:p>
            <a:pPr marL="285750" indent="-285750">
              <a:buFont typeface="Arial" panose="020B0604020202020204" pitchFamily="34" charset="0"/>
              <a:buChar char="•"/>
            </a:pPr>
            <a:r>
              <a:rPr lang="en-US" sz="2800" b="0" i="0" dirty="0">
                <a:solidFill>
                  <a:srgbClr val="333333"/>
                </a:solidFill>
                <a:effectLst/>
                <a:latin typeface="Calibri" panose="020F0502020204030204" pitchFamily="34" charset="0"/>
                <a:cs typeface="Calibri" panose="020F0502020204030204" pitchFamily="34" charset="0"/>
              </a:rPr>
              <a:t>These inequities likely have major downstream effects, including longer emergency room visits and hospital admissions in pediatric and adult patients who speak a language other than English.</a:t>
            </a:r>
            <a:r>
              <a:rPr lang="en-US" sz="2800" b="0" i="0" baseline="30000" dirty="0">
                <a:solidFill>
                  <a:srgbClr val="333333"/>
                </a:solidFill>
                <a:effectLst/>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2800" baseline="30000" dirty="0">
              <a:solidFill>
                <a:srgbClr val="33333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0" i="0" dirty="0">
                <a:solidFill>
                  <a:srgbClr val="333333"/>
                </a:solidFill>
                <a:effectLst/>
                <a:latin typeface="Calibri" panose="020F0502020204030204" pitchFamily="34" charset="0"/>
                <a:cs typeface="Calibri" panose="020F0502020204030204" pitchFamily="34" charset="0"/>
              </a:rPr>
              <a:t>Differences in infection prevalence, due to language barriers, have also been observed among pediatric populations. </a:t>
            </a:r>
          </a:p>
          <a:p>
            <a:pPr marL="285750" indent="-285750">
              <a:buFont typeface="Arial" panose="020B0604020202020204" pitchFamily="34" charset="0"/>
              <a:buChar char="•"/>
            </a:pPr>
            <a:endParaRPr lang="en-US" sz="2800" dirty="0">
              <a:solidFill>
                <a:srgbClr val="33333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0" i="0" dirty="0">
                <a:solidFill>
                  <a:srgbClr val="333333"/>
                </a:solidFill>
                <a:effectLst/>
                <a:latin typeface="Calibri" panose="020F0502020204030204" pitchFamily="34" charset="0"/>
                <a:cs typeface="Calibri" panose="020F0502020204030204" pitchFamily="34" charset="0"/>
              </a:rPr>
              <a:t>Higher rates of central-line–related bloodstream infections (CLABSIs) have been documented in pediatric patients with limited English proficiency</a:t>
            </a:r>
          </a:p>
          <a:p>
            <a:endParaRPr lang="en-US" dirty="0">
              <a:solidFill>
                <a:srgbClr val="333333"/>
              </a:solidFill>
              <a:latin typeface="Noto Sans" panose="020B0502040504020204" pitchFamily="34" charset="0"/>
            </a:endParaRPr>
          </a:p>
          <a:p>
            <a:r>
              <a:rPr lang="en-US" sz="1400" b="0" i="0" dirty="0">
                <a:solidFill>
                  <a:srgbClr val="333333"/>
                </a:solidFill>
                <a:effectLst/>
              </a:rPr>
              <a:t>Source: McGrath, CL, </a:t>
            </a:r>
            <a:r>
              <a:rPr lang="en-US" sz="1400" b="0" i="0" dirty="0" err="1">
                <a:solidFill>
                  <a:srgbClr val="333333"/>
                </a:solidFill>
                <a:effectLst/>
              </a:rPr>
              <a:t>Bettinger</a:t>
            </a:r>
            <a:r>
              <a:rPr lang="en-US" sz="1400" b="0" i="0" dirty="0">
                <a:solidFill>
                  <a:srgbClr val="333333"/>
                </a:solidFill>
                <a:effectLst/>
              </a:rPr>
              <a:t>, B, Stimpson, M, et al. Identifying and mitigating disparities in central-line–associated bloodstream infections in minoritized racial, ethnic, and language groups. JAMA </a:t>
            </a:r>
            <a:r>
              <a:rPr lang="en-US" sz="1400" b="0" i="0" dirty="0" err="1">
                <a:solidFill>
                  <a:srgbClr val="333333"/>
                </a:solidFill>
                <a:effectLst/>
              </a:rPr>
              <a:t>Pediatr</a:t>
            </a:r>
            <a:r>
              <a:rPr lang="en-US" sz="1400" b="0" i="0" dirty="0">
                <a:solidFill>
                  <a:srgbClr val="333333"/>
                </a:solidFill>
                <a:effectLst/>
              </a:rPr>
              <a:t> 2023;177:700–709 </a:t>
            </a:r>
            <a:endParaRPr lang="en-US" sz="1400" b="0" i="0" baseline="30000" dirty="0">
              <a:solidFill>
                <a:srgbClr val="333333"/>
              </a:solidFill>
              <a:effectLst/>
            </a:endParaRPr>
          </a:p>
          <a:p>
            <a:endParaRPr lang="en-US" dirty="0"/>
          </a:p>
        </p:txBody>
      </p:sp>
    </p:spTree>
    <p:extLst>
      <p:ext uri="{BB962C8B-B14F-4D97-AF65-F5344CB8AC3E}">
        <p14:creationId xmlns:p14="http://schemas.microsoft.com/office/powerpoint/2010/main" val="64464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E71C-5089-0270-11B6-E17ED2FFF4E2}"/>
              </a:ext>
            </a:extLst>
          </p:cNvPr>
          <p:cNvSpPr>
            <a:spLocks noGrp="1"/>
          </p:cNvSpPr>
          <p:nvPr>
            <p:ph type="title"/>
          </p:nvPr>
        </p:nvSpPr>
        <p:spPr/>
        <p:txBody>
          <a:bodyPr/>
          <a:lstStyle/>
          <a:p>
            <a:r>
              <a:rPr lang="en-US" dirty="0">
                <a:solidFill>
                  <a:srgbClr val="C00000"/>
                </a:solidFill>
              </a:rPr>
              <a:t>Question for class discussion</a:t>
            </a:r>
          </a:p>
        </p:txBody>
      </p:sp>
      <p:sp>
        <p:nvSpPr>
          <p:cNvPr id="3" name="Content Placeholder 2">
            <a:extLst>
              <a:ext uri="{FF2B5EF4-FFF2-40B4-BE49-F238E27FC236}">
                <a16:creationId xmlns:a16="http://schemas.microsoft.com/office/drawing/2014/main" id="{6695AB13-348F-7BB0-C2D7-A284DC3A940A}"/>
              </a:ext>
            </a:extLst>
          </p:cNvPr>
          <p:cNvSpPr>
            <a:spLocks noGrp="1"/>
          </p:cNvSpPr>
          <p:nvPr>
            <p:ph idx="1"/>
          </p:nvPr>
        </p:nvSpPr>
        <p:spPr/>
        <p:txBody>
          <a:bodyPr>
            <a:normAutofit/>
          </a:bodyPr>
          <a:lstStyle/>
          <a:p>
            <a:r>
              <a:rPr lang="en-US" dirty="0"/>
              <a:t>What languages do you often see printed in your area?</a:t>
            </a:r>
          </a:p>
          <a:p>
            <a:r>
              <a:rPr lang="en-US" dirty="0"/>
              <a:t>Do you often hear other languages that are not English?</a:t>
            </a:r>
          </a:p>
          <a:p>
            <a:pPr marL="0" indent="0">
              <a:buNone/>
            </a:pPr>
            <a:endParaRPr lang="en-US" dirty="0"/>
          </a:p>
          <a:p>
            <a:pPr marL="0" indent="0">
              <a:buNone/>
            </a:pPr>
            <a:r>
              <a:rPr lang="en-US" dirty="0"/>
              <a:t>If you hear languages besides English, how do your local hospitals and clinics communicate with these patients? Do they use interpreters? Online services? Phone services? Do you see materials printed in their language?</a:t>
            </a:r>
          </a:p>
          <a:p>
            <a:pPr marL="0" indent="0">
              <a:buNone/>
            </a:pPr>
            <a:endParaRPr lang="en-US" dirty="0"/>
          </a:p>
          <a:p>
            <a:pPr marL="0" indent="0">
              <a:buNone/>
            </a:pPr>
            <a:r>
              <a:rPr lang="en-US" dirty="0"/>
              <a:t>How are these services covered financially?</a:t>
            </a:r>
          </a:p>
        </p:txBody>
      </p:sp>
    </p:spTree>
    <p:extLst>
      <p:ext uri="{BB962C8B-B14F-4D97-AF65-F5344CB8AC3E}">
        <p14:creationId xmlns:p14="http://schemas.microsoft.com/office/powerpoint/2010/main" val="222399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BCDC323E6250468F17910CD8C76DDE" ma:contentTypeVersion="18" ma:contentTypeDescription="Create a new document." ma:contentTypeScope="" ma:versionID="a2587f350c6e849023022aa8ca3d6e6f">
  <xsd:schema xmlns:xsd="http://www.w3.org/2001/XMLSchema" xmlns:xs="http://www.w3.org/2001/XMLSchema" xmlns:p="http://schemas.microsoft.com/office/2006/metadata/properties" xmlns:ns3="efb0b19d-0447-476d-913b-3c3993a6bc8d" xmlns:ns4="311eba44-d772-4486-83c9-3ea808393923" targetNamespace="http://schemas.microsoft.com/office/2006/metadata/properties" ma:root="true" ma:fieldsID="1ed24f4fe5bfa7f4ac42e29bf7b6a14c" ns3:_="" ns4:_="">
    <xsd:import namespace="efb0b19d-0447-476d-913b-3c3993a6bc8d"/>
    <xsd:import namespace="311eba44-d772-4486-83c9-3ea8083939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b19d-0447-476d-913b-3c3993a6b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eba44-d772-4486-83c9-3ea8083939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11eba44-d772-4486-83c9-3ea808393923" xsi:nil="true"/>
  </documentManagement>
</p:properties>
</file>

<file path=customXml/itemProps1.xml><?xml version="1.0" encoding="utf-8"?>
<ds:datastoreItem xmlns:ds="http://schemas.openxmlformats.org/officeDocument/2006/customXml" ds:itemID="{5809FB38-34C2-4956-800B-50541315E887}">
  <ds:schemaRefs>
    <ds:schemaRef ds:uri="http://schemas.microsoft.com/sharepoint/v3/contenttype/forms"/>
  </ds:schemaRefs>
</ds:datastoreItem>
</file>

<file path=customXml/itemProps2.xml><?xml version="1.0" encoding="utf-8"?>
<ds:datastoreItem xmlns:ds="http://schemas.openxmlformats.org/officeDocument/2006/customXml" ds:itemID="{5BE588A6-0CB0-4DEE-A1E2-6643D2DFF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0b19d-0447-476d-913b-3c3993a6bc8d"/>
    <ds:schemaRef ds:uri="311eba44-d772-4486-83c9-3ea808393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BA128D-A45E-4ECA-89EA-0CF92C70215B}">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311eba44-d772-4486-83c9-3ea808393923"/>
    <ds:schemaRef ds:uri="http://purl.org/dc/terms/"/>
    <ds:schemaRef ds:uri="http://www.w3.org/XML/1998/namespace"/>
    <ds:schemaRef ds:uri="http://schemas.microsoft.com/office/infopath/2007/PartnerControls"/>
    <ds:schemaRef ds:uri="efb0b19d-0447-476d-913b-3c3993a6bc8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100</TotalTime>
  <Words>1612</Words>
  <Application>Microsoft Office PowerPoint</Application>
  <PresentationFormat>Widescreen</PresentationFormat>
  <Paragraphs>116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Health inequities in infection prevention and control in  health care settings</vt:lpstr>
      <vt:lpstr>Inequities in health care also lead to inequities in infection prevention and control</vt:lpstr>
      <vt:lpstr>Social Determinants of Health</vt:lpstr>
      <vt:lpstr>Example of a SDOH</vt:lpstr>
      <vt:lpstr>Mistrust may affect care</vt:lpstr>
      <vt:lpstr>Question for class discussion</vt:lpstr>
      <vt:lpstr>Language matters in outcomes</vt:lpstr>
      <vt:lpstr>Language barriers lead to health care barriers</vt:lpstr>
      <vt:lpstr>Question for class discussion</vt:lpstr>
      <vt:lpstr>These inequities can also affect the health care staff</vt:lpstr>
      <vt:lpstr>Actions taken to address the inequities </vt:lpstr>
      <vt:lpstr>Task force created 6 recommendations</vt:lpstr>
      <vt:lpstr>First recommendation from APIC task force</vt:lpstr>
      <vt:lpstr>Why data changes are needed</vt:lpstr>
      <vt:lpstr>Recommendations 2-4</vt:lpstr>
      <vt:lpstr>Fifth recommendation</vt:lpstr>
      <vt:lpstr>Recommendation #6</vt:lpstr>
      <vt:lpstr>PowerPoint Presentation</vt:lpstr>
      <vt:lpstr>HAIs</vt:lpstr>
      <vt:lpstr>Literature reviews shows inequities</vt:lpstr>
      <vt:lpstr>Question for class discussion</vt:lpstr>
      <vt:lpstr>PowerPoint Presentation</vt:lpstr>
      <vt:lpstr>Question for class discussion</vt:lpstr>
      <vt:lpstr>Video resource on antibiotic resistance</vt:lpstr>
      <vt:lpstr>Additional CDC materials available on antimicrobial resistance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inequities in infection prevention and control in  health care settings</dc:title>
  <dc:creator>Dearth, Shandy Ann</dc:creator>
  <cp:lastModifiedBy>Dearth, Shandy Ann</cp:lastModifiedBy>
  <cp:revision>2</cp:revision>
  <dcterms:created xsi:type="dcterms:W3CDTF">2024-07-31T18:14:21Z</dcterms:created>
  <dcterms:modified xsi:type="dcterms:W3CDTF">2024-11-25T17:30:26Z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0x010100E2BCDC323E6250468F17910CD8C76DDE</vt:lpwstr>
  </property>
</Properties>
</file>