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62" r:id="rId5"/>
    <p:sldId id="274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5" r:id="rId14"/>
    <p:sldId id="286" r:id="rId15"/>
    <p:sldId id="287" r:id="rId16"/>
    <p:sldId id="288" r:id="rId17"/>
    <p:sldId id="266" r:id="rId18"/>
    <p:sldId id="289" r:id="rId19"/>
    <p:sldId id="290" r:id="rId20"/>
    <p:sldId id="291" r:id="rId21"/>
    <p:sldId id="292" r:id="rId22"/>
    <p:sldId id="293" r:id="rId23"/>
    <p:sldId id="267" r:id="rId24"/>
    <p:sldId id="294" r:id="rId25"/>
    <p:sldId id="295" r:id="rId26"/>
    <p:sldId id="296" r:id="rId27"/>
    <p:sldId id="259" r:id="rId28"/>
    <p:sldId id="298" r:id="rId29"/>
    <p:sldId id="299" r:id="rId30"/>
    <p:sldId id="301" r:id="rId31"/>
    <p:sldId id="302" r:id="rId32"/>
    <p:sldId id="268" r:id="rId33"/>
    <p:sldId id="303" r:id="rId34"/>
    <p:sldId id="304" r:id="rId35"/>
    <p:sldId id="305" r:id="rId36"/>
    <p:sldId id="260" r:id="rId37"/>
    <p:sldId id="270" r:id="rId38"/>
    <p:sldId id="306" r:id="rId39"/>
    <p:sldId id="307" r:id="rId40"/>
    <p:sldId id="271" r:id="rId41"/>
    <p:sldId id="308" r:id="rId42"/>
    <p:sldId id="309" r:id="rId43"/>
    <p:sldId id="272" r:id="rId44"/>
    <p:sldId id="310" r:id="rId45"/>
    <p:sldId id="311" r:id="rId46"/>
    <p:sldId id="261" r:id="rId47"/>
    <p:sldId id="312" r:id="rId48"/>
    <p:sldId id="273" r:id="rId49"/>
    <p:sldId id="297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2B12A-2A34-4A4E-843A-D4A0574ED587}" v="1" dt="2024-02-06T13:51:23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8" Type="http://schemas.openxmlformats.org/officeDocument/2006/relationships/customXml" Target="../customXml/item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ustomXml" Target="../customXml/item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szynski, Thomas J" userId="4ba5c35f-3492-4a6e-bbc4-bbf8a2457d21" providerId="ADAL" clId="{96A2B12A-2A34-4A4E-843A-D4A0574ED587}"/>
    <pc:docChg chg="undo custSel addSld modSld">
      <pc:chgData name="Duszynski, Thomas J" userId="4ba5c35f-3492-4a6e-bbc4-bbf8a2457d21" providerId="ADAL" clId="{96A2B12A-2A34-4A4E-843A-D4A0574ED587}" dt="2024-02-06T13:51:23.983" v="511" actId="20577"/>
      <pc:docMkLst>
        <pc:docMk/>
      </pc:docMkLst>
      <pc:sldChg chg="modSp mod">
        <pc:chgData name="Duszynski, Thomas J" userId="4ba5c35f-3492-4a6e-bbc4-bbf8a2457d21" providerId="ADAL" clId="{96A2B12A-2A34-4A4E-843A-D4A0574ED587}" dt="2024-02-02T14:17:54.124" v="477" actId="2711"/>
        <pc:sldMkLst>
          <pc:docMk/>
          <pc:sldMk cId="348213075" sldId="256"/>
        </pc:sldMkLst>
        <pc:spChg chg="mod">
          <ac:chgData name="Duszynski, Thomas J" userId="4ba5c35f-3492-4a6e-bbc4-bbf8a2457d21" providerId="ADAL" clId="{96A2B12A-2A34-4A4E-843A-D4A0574ED587}" dt="2024-02-02T14:17:47.144" v="476" actId="2711"/>
          <ac:spMkLst>
            <pc:docMk/>
            <pc:sldMk cId="348213075" sldId="256"/>
            <ac:spMk id="2" creationId="{5612F860-A330-467A-E718-6F9089E6BD47}"/>
          </ac:spMkLst>
        </pc:spChg>
        <pc:spChg chg="mod">
          <ac:chgData name="Duszynski, Thomas J" userId="4ba5c35f-3492-4a6e-bbc4-bbf8a2457d21" providerId="ADAL" clId="{96A2B12A-2A34-4A4E-843A-D4A0574ED587}" dt="2024-02-02T14:17:54.124" v="477" actId="2711"/>
          <ac:spMkLst>
            <pc:docMk/>
            <pc:sldMk cId="348213075" sldId="256"/>
            <ac:spMk id="3" creationId="{E5A88453-9877-EB13-043E-A3C400F35BD7}"/>
          </ac:spMkLst>
        </pc:spChg>
      </pc:sldChg>
      <pc:sldChg chg="modSp mod">
        <pc:chgData name="Duszynski, Thomas J" userId="4ba5c35f-3492-4a6e-bbc4-bbf8a2457d21" providerId="ADAL" clId="{96A2B12A-2A34-4A4E-843A-D4A0574ED587}" dt="2024-02-02T14:19:57.356" v="502" actId="255"/>
        <pc:sldMkLst>
          <pc:docMk/>
          <pc:sldMk cId="3081679656" sldId="258"/>
        </pc:sldMkLst>
        <pc:spChg chg="mod">
          <ac:chgData name="Duszynski, Thomas J" userId="4ba5c35f-3492-4a6e-bbc4-bbf8a2457d21" providerId="ADAL" clId="{96A2B12A-2A34-4A4E-843A-D4A0574ED587}" dt="2024-02-02T14:19:44.546" v="500" actId="113"/>
          <ac:spMkLst>
            <pc:docMk/>
            <pc:sldMk cId="3081679656" sldId="258"/>
            <ac:spMk id="2" creationId="{6FAE4CB7-7EDA-2145-641D-D98C8F964A30}"/>
          </ac:spMkLst>
        </pc:spChg>
        <pc:spChg chg="mod">
          <ac:chgData name="Duszynski, Thomas J" userId="4ba5c35f-3492-4a6e-bbc4-bbf8a2457d21" providerId="ADAL" clId="{96A2B12A-2A34-4A4E-843A-D4A0574ED587}" dt="2024-02-02T14:19:57.356" v="502" actId="255"/>
          <ac:spMkLst>
            <pc:docMk/>
            <pc:sldMk cId="3081679656" sldId="258"/>
            <ac:spMk id="3" creationId="{893586F2-5A26-0230-B08C-3759C4745088}"/>
          </ac:spMkLst>
        </pc:spChg>
      </pc:sldChg>
      <pc:sldChg chg="modSp mod">
        <pc:chgData name="Duszynski, Thomas J" userId="4ba5c35f-3492-4a6e-bbc4-bbf8a2457d21" providerId="ADAL" clId="{96A2B12A-2A34-4A4E-843A-D4A0574ED587}" dt="2024-02-02T14:13:01.560" v="405" actId="2711"/>
        <pc:sldMkLst>
          <pc:docMk/>
          <pc:sldMk cId="3590000621" sldId="259"/>
        </pc:sldMkLst>
        <pc:spChg chg="mod">
          <ac:chgData name="Duszynski, Thomas J" userId="4ba5c35f-3492-4a6e-bbc4-bbf8a2457d21" providerId="ADAL" clId="{96A2B12A-2A34-4A4E-843A-D4A0574ED587}" dt="2024-02-02T14:12:46.720" v="401" actId="2711"/>
          <ac:spMkLst>
            <pc:docMk/>
            <pc:sldMk cId="3590000621" sldId="259"/>
            <ac:spMk id="2" creationId="{4CE38220-A6D8-6D44-2A40-23517E8D18A7}"/>
          </ac:spMkLst>
        </pc:spChg>
        <pc:spChg chg="mod">
          <ac:chgData name="Duszynski, Thomas J" userId="4ba5c35f-3492-4a6e-bbc4-bbf8a2457d21" providerId="ADAL" clId="{96A2B12A-2A34-4A4E-843A-D4A0574ED587}" dt="2024-02-02T14:13:01.560" v="405" actId="2711"/>
          <ac:spMkLst>
            <pc:docMk/>
            <pc:sldMk cId="3590000621" sldId="259"/>
            <ac:spMk id="3" creationId="{2DE9C597-C55D-76B9-F064-04590AE31A46}"/>
          </ac:spMkLst>
        </pc:spChg>
      </pc:sldChg>
      <pc:sldChg chg="modSp mod">
        <pc:chgData name="Duszynski, Thomas J" userId="4ba5c35f-3492-4a6e-bbc4-bbf8a2457d21" providerId="ADAL" clId="{96A2B12A-2A34-4A4E-843A-D4A0574ED587}" dt="2024-02-06T13:51:23.983" v="511" actId="20577"/>
        <pc:sldMkLst>
          <pc:docMk/>
          <pc:sldMk cId="2424718740" sldId="260"/>
        </pc:sldMkLst>
        <pc:spChg chg="mod">
          <ac:chgData name="Duszynski, Thomas J" userId="4ba5c35f-3492-4a6e-bbc4-bbf8a2457d21" providerId="ADAL" clId="{96A2B12A-2A34-4A4E-843A-D4A0574ED587}" dt="2024-02-02T14:14:49.392" v="430" actId="113"/>
          <ac:spMkLst>
            <pc:docMk/>
            <pc:sldMk cId="2424718740" sldId="260"/>
            <ac:spMk id="2" creationId="{35DB5163-9FEC-F0C3-998B-15E52A504AEF}"/>
          </ac:spMkLst>
        </pc:spChg>
        <pc:spChg chg="mod">
          <ac:chgData name="Duszynski, Thomas J" userId="4ba5c35f-3492-4a6e-bbc4-bbf8a2457d21" providerId="ADAL" clId="{96A2B12A-2A34-4A4E-843A-D4A0574ED587}" dt="2024-02-06T13:51:23.983" v="511" actId="20577"/>
          <ac:spMkLst>
            <pc:docMk/>
            <pc:sldMk cId="2424718740" sldId="260"/>
            <ac:spMk id="3" creationId="{68200C54-6BC4-C847-C5A5-C9FF1C2C69B3}"/>
          </ac:spMkLst>
        </pc:spChg>
      </pc:sldChg>
      <pc:sldChg chg="modSp mod">
        <pc:chgData name="Duszynski, Thomas J" userId="4ba5c35f-3492-4a6e-bbc4-bbf8a2457d21" providerId="ADAL" clId="{96A2B12A-2A34-4A4E-843A-D4A0574ED587}" dt="2024-02-02T14:17:20.994" v="465" actId="2711"/>
        <pc:sldMkLst>
          <pc:docMk/>
          <pc:sldMk cId="3735746863" sldId="261"/>
        </pc:sldMkLst>
        <pc:spChg chg="mod">
          <ac:chgData name="Duszynski, Thomas J" userId="4ba5c35f-3492-4a6e-bbc4-bbf8a2457d21" providerId="ADAL" clId="{96A2B12A-2A34-4A4E-843A-D4A0574ED587}" dt="2024-02-02T14:17:04.364" v="461" actId="2711"/>
          <ac:spMkLst>
            <pc:docMk/>
            <pc:sldMk cId="3735746863" sldId="261"/>
            <ac:spMk id="2" creationId="{351F868C-CE4D-2035-5115-A8B893C68A6F}"/>
          </ac:spMkLst>
        </pc:spChg>
        <pc:spChg chg="mod">
          <ac:chgData name="Duszynski, Thomas J" userId="4ba5c35f-3492-4a6e-bbc4-bbf8a2457d21" providerId="ADAL" clId="{96A2B12A-2A34-4A4E-843A-D4A0574ED587}" dt="2024-02-02T14:17:20.994" v="465" actId="2711"/>
          <ac:spMkLst>
            <pc:docMk/>
            <pc:sldMk cId="3735746863" sldId="261"/>
            <ac:spMk id="3" creationId="{89518AFE-9F05-8AE2-82E1-0D6A43CB4ABF}"/>
          </ac:spMkLst>
        </pc:spChg>
      </pc:sldChg>
      <pc:sldChg chg="modSp new mod">
        <pc:chgData name="Duszynski, Thomas J" userId="4ba5c35f-3492-4a6e-bbc4-bbf8a2457d21" providerId="ADAL" clId="{96A2B12A-2A34-4A4E-843A-D4A0574ED587}" dt="2024-02-01T21:03:24.857" v="345" actId="6549"/>
        <pc:sldMkLst>
          <pc:docMk/>
          <pc:sldMk cId="690181179" sldId="262"/>
        </pc:sldMkLst>
        <pc:spChg chg="mod">
          <ac:chgData name="Duszynski, Thomas J" userId="4ba5c35f-3492-4a6e-bbc4-bbf8a2457d21" providerId="ADAL" clId="{96A2B12A-2A34-4A4E-843A-D4A0574ED587}" dt="2024-02-01T19:22:32.705" v="28" actId="20577"/>
          <ac:spMkLst>
            <pc:docMk/>
            <pc:sldMk cId="690181179" sldId="262"/>
            <ac:spMk id="2" creationId="{F77F0040-13FC-B2B5-8B49-084F0938C0F2}"/>
          </ac:spMkLst>
        </pc:spChg>
        <pc:spChg chg="mod">
          <ac:chgData name="Duszynski, Thomas J" userId="4ba5c35f-3492-4a6e-bbc4-bbf8a2457d21" providerId="ADAL" clId="{96A2B12A-2A34-4A4E-843A-D4A0574ED587}" dt="2024-02-01T21:03:24.857" v="345" actId="6549"/>
          <ac:spMkLst>
            <pc:docMk/>
            <pc:sldMk cId="690181179" sldId="262"/>
            <ac:spMk id="3" creationId="{10BF5280-D722-BA75-B595-84F28DE0B157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8:06.235" v="478" actId="2711"/>
        <pc:sldMkLst>
          <pc:docMk/>
          <pc:sldMk cId="3464788916" sldId="263"/>
        </pc:sldMkLst>
        <pc:spChg chg="mod">
          <ac:chgData name="Duszynski, Thomas J" userId="4ba5c35f-3492-4a6e-bbc4-bbf8a2457d21" providerId="ADAL" clId="{96A2B12A-2A34-4A4E-843A-D4A0574ED587}" dt="2024-02-01T21:03:47.344" v="361" actId="20577"/>
          <ac:spMkLst>
            <pc:docMk/>
            <pc:sldMk cId="3464788916" sldId="263"/>
            <ac:spMk id="2" creationId="{C877D941-6E06-5729-9FC5-CFDAA10A346E}"/>
          </ac:spMkLst>
        </pc:spChg>
        <pc:spChg chg="mod">
          <ac:chgData name="Duszynski, Thomas J" userId="4ba5c35f-3492-4a6e-bbc4-bbf8a2457d21" providerId="ADAL" clId="{96A2B12A-2A34-4A4E-843A-D4A0574ED587}" dt="2024-02-02T14:18:06.235" v="478" actId="2711"/>
          <ac:spMkLst>
            <pc:docMk/>
            <pc:sldMk cId="3464788916" sldId="263"/>
            <ac:spMk id="3" creationId="{D8A133ED-512D-EDD8-12BC-172DB4170C31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8:30.695" v="481" actId="113"/>
        <pc:sldMkLst>
          <pc:docMk/>
          <pc:sldMk cId="3097959824" sldId="264"/>
        </pc:sldMkLst>
        <pc:spChg chg="mod">
          <ac:chgData name="Duszynski, Thomas J" userId="4ba5c35f-3492-4a6e-bbc4-bbf8a2457d21" providerId="ADAL" clId="{96A2B12A-2A34-4A4E-843A-D4A0574ED587}" dt="2024-02-02T14:18:30.695" v="481" actId="113"/>
          <ac:spMkLst>
            <pc:docMk/>
            <pc:sldMk cId="3097959824" sldId="264"/>
            <ac:spMk id="2" creationId="{216C832C-8C1E-F448-71AB-965461BA2644}"/>
          </ac:spMkLst>
        </pc:spChg>
        <pc:spChg chg="mod">
          <ac:chgData name="Duszynski, Thomas J" userId="4ba5c35f-3492-4a6e-bbc4-bbf8a2457d21" providerId="ADAL" clId="{96A2B12A-2A34-4A4E-843A-D4A0574ED587}" dt="2024-02-02T14:18:23.705" v="480" actId="2711"/>
          <ac:spMkLst>
            <pc:docMk/>
            <pc:sldMk cId="3097959824" sldId="264"/>
            <ac:spMk id="3" creationId="{B0AF93B4-050D-C58C-0197-A89ADD7E0BF0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9:33.361" v="498" actId="113"/>
        <pc:sldMkLst>
          <pc:docMk/>
          <pc:sldMk cId="3635367029" sldId="265"/>
        </pc:sldMkLst>
        <pc:spChg chg="mod">
          <ac:chgData name="Duszynski, Thomas J" userId="4ba5c35f-3492-4a6e-bbc4-bbf8a2457d21" providerId="ADAL" clId="{96A2B12A-2A34-4A4E-843A-D4A0574ED587}" dt="2024-02-02T14:19:33.361" v="498" actId="113"/>
          <ac:spMkLst>
            <pc:docMk/>
            <pc:sldMk cId="3635367029" sldId="265"/>
            <ac:spMk id="2" creationId="{14149008-5775-2685-F23C-4831E8EF8691}"/>
          </ac:spMkLst>
        </pc:spChg>
        <pc:spChg chg="mod">
          <ac:chgData name="Duszynski, Thomas J" userId="4ba5c35f-3492-4a6e-bbc4-bbf8a2457d21" providerId="ADAL" clId="{96A2B12A-2A34-4A4E-843A-D4A0574ED587}" dt="2024-02-02T14:19:28.136" v="497" actId="6549"/>
          <ac:spMkLst>
            <pc:docMk/>
            <pc:sldMk cId="3635367029" sldId="265"/>
            <ac:spMk id="3" creationId="{48407FC0-1298-A61A-DFF1-0765159E1157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20:12.667" v="503" actId="2711"/>
        <pc:sldMkLst>
          <pc:docMk/>
          <pc:sldMk cId="3398026244" sldId="266"/>
        </pc:sldMkLst>
        <pc:spChg chg="mod">
          <ac:chgData name="Duszynski, Thomas J" userId="4ba5c35f-3492-4a6e-bbc4-bbf8a2457d21" providerId="ADAL" clId="{96A2B12A-2A34-4A4E-843A-D4A0574ED587}" dt="2024-02-02T14:11:51.009" v="386" actId="113"/>
          <ac:spMkLst>
            <pc:docMk/>
            <pc:sldMk cId="3398026244" sldId="266"/>
            <ac:spMk id="2" creationId="{2DF82033-80E1-9150-78A0-17D79F7C3823}"/>
          </ac:spMkLst>
        </pc:spChg>
        <pc:spChg chg="mod">
          <ac:chgData name="Duszynski, Thomas J" userId="4ba5c35f-3492-4a6e-bbc4-bbf8a2457d21" providerId="ADAL" clId="{96A2B12A-2A34-4A4E-843A-D4A0574ED587}" dt="2024-02-02T14:20:12.667" v="503" actId="2711"/>
          <ac:spMkLst>
            <pc:docMk/>
            <pc:sldMk cId="3398026244" sldId="266"/>
            <ac:spMk id="3" creationId="{8EE09455-A096-69C3-0C69-A38CDB041C1C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20:20.717" v="504" actId="2711"/>
        <pc:sldMkLst>
          <pc:docMk/>
          <pc:sldMk cId="2796386221" sldId="267"/>
        </pc:sldMkLst>
        <pc:spChg chg="mod">
          <ac:chgData name="Duszynski, Thomas J" userId="4ba5c35f-3492-4a6e-bbc4-bbf8a2457d21" providerId="ADAL" clId="{96A2B12A-2A34-4A4E-843A-D4A0574ED587}" dt="2024-02-02T14:20:20.717" v="504" actId="2711"/>
          <ac:spMkLst>
            <pc:docMk/>
            <pc:sldMk cId="2796386221" sldId="267"/>
            <ac:spMk id="2" creationId="{96C6D53F-7C22-56C8-9FBE-CF7E8B2B5827}"/>
          </ac:spMkLst>
        </pc:spChg>
        <pc:spChg chg="mod">
          <ac:chgData name="Duszynski, Thomas J" userId="4ba5c35f-3492-4a6e-bbc4-bbf8a2457d21" providerId="ADAL" clId="{96A2B12A-2A34-4A4E-843A-D4A0574ED587}" dt="2024-02-02T14:12:30.234" v="396" actId="2711"/>
          <ac:spMkLst>
            <pc:docMk/>
            <pc:sldMk cId="2796386221" sldId="267"/>
            <ac:spMk id="3" creationId="{9BE83AD1-A9D1-C1EB-7332-B1E6E8554899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20:42.427" v="506" actId="2711"/>
        <pc:sldMkLst>
          <pc:docMk/>
          <pc:sldMk cId="574094686" sldId="268"/>
        </pc:sldMkLst>
        <pc:spChg chg="mod">
          <ac:chgData name="Duszynski, Thomas J" userId="4ba5c35f-3492-4a6e-bbc4-bbf8a2457d21" providerId="ADAL" clId="{96A2B12A-2A34-4A4E-843A-D4A0574ED587}" dt="2024-02-02T14:20:33.467" v="505" actId="2711"/>
          <ac:spMkLst>
            <pc:docMk/>
            <pc:sldMk cId="574094686" sldId="268"/>
            <ac:spMk id="2" creationId="{33F56793-F366-393C-3CED-B5606F414F2C}"/>
          </ac:spMkLst>
        </pc:spChg>
        <pc:spChg chg="mod">
          <ac:chgData name="Duszynski, Thomas J" userId="4ba5c35f-3492-4a6e-bbc4-bbf8a2457d21" providerId="ADAL" clId="{96A2B12A-2A34-4A4E-843A-D4A0574ED587}" dt="2024-02-02T14:20:42.427" v="506" actId="2711"/>
          <ac:spMkLst>
            <pc:docMk/>
            <pc:sldMk cId="574094686" sldId="268"/>
            <ac:spMk id="3" creationId="{50E4D0C1-CE40-6DA8-64E0-31BE6DDF745B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4:44.701" v="429" actId="2711"/>
        <pc:sldMkLst>
          <pc:docMk/>
          <pc:sldMk cId="1259108682" sldId="269"/>
        </pc:sldMkLst>
        <pc:spChg chg="mod">
          <ac:chgData name="Duszynski, Thomas J" userId="4ba5c35f-3492-4a6e-bbc4-bbf8a2457d21" providerId="ADAL" clId="{96A2B12A-2A34-4A4E-843A-D4A0574ED587}" dt="2024-02-02T14:14:29.221" v="425" actId="2711"/>
          <ac:spMkLst>
            <pc:docMk/>
            <pc:sldMk cId="1259108682" sldId="269"/>
            <ac:spMk id="2" creationId="{46AED319-7E67-CFEF-EA8D-31E6FA302BFF}"/>
          </ac:spMkLst>
        </pc:spChg>
        <pc:spChg chg="mod">
          <ac:chgData name="Duszynski, Thomas J" userId="4ba5c35f-3492-4a6e-bbc4-bbf8a2457d21" providerId="ADAL" clId="{96A2B12A-2A34-4A4E-843A-D4A0574ED587}" dt="2024-02-02T14:14:44.701" v="429" actId="2711"/>
          <ac:spMkLst>
            <pc:docMk/>
            <pc:sldMk cId="1259108682" sldId="269"/>
            <ac:spMk id="3" creationId="{C9B599A6-1853-9AA0-3257-26EECCA15E2E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5:28.902" v="437" actId="2711"/>
        <pc:sldMkLst>
          <pc:docMk/>
          <pc:sldMk cId="245445919" sldId="270"/>
        </pc:sldMkLst>
        <pc:spChg chg="mod">
          <ac:chgData name="Duszynski, Thomas J" userId="4ba5c35f-3492-4a6e-bbc4-bbf8a2457d21" providerId="ADAL" clId="{96A2B12A-2A34-4A4E-843A-D4A0574ED587}" dt="2024-02-02T14:15:07.972" v="434" actId="113"/>
          <ac:spMkLst>
            <pc:docMk/>
            <pc:sldMk cId="245445919" sldId="270"/>
            <ac:spMk id="2" creationId="{7E8193B1-D8F6-8C79-D11F-97F54CB6DE26}"/>
          </ac:spMkLst>
        </pc:spChg>
        <pc:spChg chg="mod">
          <ac:chgData name="Duszynski, Thomas J" userId="4ba5c35f-3492-4a6e-bbc4-bbf8a2457d21" providerId="ADAL" clId="{96A2B12A-2A34-4A4E-843A-D4A0574ED587}" dt="2024-02-02T14:15:28.902" v="437" actId="2711"/>
          <ac:spMkLst>
            <pc:docMk/>
            <pc:sldMk cId="245445919" sldId="270"/>
            <ac:spMk id="3" creationId="{DE75AF1A-9069-1CFB-224D-4DCC2BA6399B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6:14.593" v="449" actId="2711"/>
        <pc:sldMkLst>
          <pc:docMk/>
          <pc:sldMk cId="1515281455" sldId="271"/>
        </pc:sldMkLst>
        <pc:spChg chg="mod">
          <ac:chgData name="Duszynski, Thomas J" userId="4ba5c35f-3492-4a6e-bbc4-bbf8a2457d21" providerId="ADAL" clId="{96A2B12A-2A34-4A4E-843A-D4A0574ED587}" dt="2024-02-02T14:15:55.413" v="444" actId="2711"/>
          <ac:spMkLst>
            <pc:docMk/>
            <pc:sldMk cId="1515281455" sldId="271"/>
            <ac:spMk id="2" creationId="{32591C9D-A2C2-17C2-6D4A-CE1CE252836A}"/>
          </ac:spMkLst>
        </pc:spChg>
        <pc:spChg chg="mod">
          <ac:chgData name="Duszynski, Thomas J" userId="4ba5c35f-3492-4a6e-bbc4-bbf8a2457d21" providerId="ADAL" clId="{96A2B12A-2A34-4A4E-843A-D4A0574ED587}" dt="2024-02-02T14:16:14.593" v="449" actId="2711"/>
          <ac:spMkLst>
            <pc:docMk/>
            <pc:sldMk cId="1515281455" sldId="271"/>
            <ac:spMk id="3" creationId="{A31CBEE1-7185-078F-291A-DBF8D856FA07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21:01.207" v="507" actId="2711"/>
        <pc:sldMkLst>
          <pc:docMk/>
          <pc:sldMk cId="3191893201" sldId="272"/>
        </pc:sldMkLst>
        <pc:spChg chg="mod">
          <ac:chgData name="Duszynski, Thomas J" userId="4ba5c35f-3492-4a6e-bbc4-bbf8a2457d21" providerId="ADAL" clId="{96A2B12A-2A34-4A4E-843A-D4A0574ED587}" dt="2024-02-02T14:21:01.207" v="507" actId="2711"/>
          <ac:spMkLst>
            <pc:docMk/>
            <pc:sldMk cId="3191893201" sldId="272"/>
            <ac:spMk id="2" creationId="{F778D68C-4205-5366-FB87-B1771471A34F}"/>
          </ac:spMkLst>
        </pc:spChg>
        <pc:spChg chg="mod">
          <ac:chgData name="Duszynski, Thomas J" userId="4ba5c35f-3492-4a6e-bbc4-bbf8a2457d21" providerId="ADAL" clId="{96A2B12A-2A34-4A4E-843A-D4A0574ED587}" dt="2024-02-02T14:16:48.984" v="457" actId="2711"/>
          <ac:spMkLst>
            <pc:docMk/>
            <pc:sldMk cId="3191893201" sldId="272"/>
            <ac:spMk id="3" creationId="{7D7C9F9A-9D16-4C75-F1A3-54B08EFF2BD8}"/>
          </ac:spMkLst>
        </pc:spChg>
      </pc:sldChg>
      <pc:sldChg chg="modSp new mod">
        <pc:chgData name="Duszynski, Thomas J" userId="4ba5c35f-3492-4a6e-bbc4-bbf8a2457d21" providerId="ADAL" clId="{96A2B12A-2A34-4A4E-843A-D4A0574ED587}" dt="2024-02-02T14:17:26.534" v="475" actId="20577"/>
        <pc:sldMkLst>
          <pc:docMk/>
          <pc:sldMk cId="1442531490" sldId="273"/>
        </pc:sldMkLst>
        <pc:spChg chg="mod">
          <ac:chgData name="Duszynski, Thomas J" userId="4ba5c35f-3492-4a6e-bbc4-bbf8a2457d21" providerId="ADAL" clId="{96A2B12A-2A34-4A4E-843A-D4A0574ED587}" dt="2024-02-02T14:17:26.534" v="475" actId="20577"/>
          <ac:spMkLst>
            <pc:docMk/>
            <pc:sldMk cId="1442531490" sldId="273"/>
            <ac:spMk id="2" creationId="{39CD213B-8FAE-D11E-5CE4-D5EFB154147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C691-3396-459F-734F-7A4A4E797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9437E-36E9-A07A-2A65-CA5522142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91F45-1535-5559-F9F3-7D189FF1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F00B9-20D2-DCC1-BDF8-70902820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59739-1E7C-6334-97A1-74D67ED6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2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515C-1A63-F762-8E22-453C8DC1A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04116-A5FF-99A4-CCB1-52CF94B2E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104FD-FF7E-9500-3E5A-8D7AE36F2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6AF84-5E0E-7DDF-0FB9-AB3EE1D9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B3C54-41F9-97D8-3B38-47B75EE1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5572B7-1DB3-7985-BD56-192C4F7A5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379FC-F16A-A0DF-6261-4E58C6301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B990D-A438-CB9C-6327-1F0E2C5D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B520E-5F1C-FDA7-C0C6-AF770EA8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D5216-C4CC-EAF9-51C3-EE229128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EADA6-CA34-C082-32CE-1CBEF99E2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7E8FE-FF24-304B-4979-2FF1C453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98DA8-4525-9AA3-0497-63165B26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A679B-3EF9-E26D-834E-E43CB474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34286-4CBE-727E-880E-D00D508E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5863-0B0B-EA19-30BA-6F4BAEA3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B61F3-CFF9-FA4A-78C5-953FF0AE3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61AA5-DEA6-BEA1-F5EA-F971DF39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CDDA7-C150-57E6-4D22-F6575CB7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23B7D-18DB-DF90-5C8B-83AC2826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4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5B2B-A859-195E-A5A7-B8A6D838B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FD5D2-B677-10A3-9C78-841A65730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A3B9F-350E-2D6C-D73B-3EFF9719B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68C0F-E381-D972-83A1-6A2C26921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0742B-EE1E-64D4-6F7E-ABBC580B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18CE4-7866-4CEF-B756-DCF2662E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0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AABD6-4DB0-08A1-BA2F-1488A52A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F2E48-6CAF-AAE3-F380-850D28970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57FEC-5FAD-4AB9-2458-E3505B103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1B5A52-EBD3-A899-6FE5-EEB42A10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74DAD4-5016-EF5C-E18C-FBAC5AB15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DB954-15C2-1262-1A8C-7CBBE44A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1E535-04A0-FCA9-1BC7-2E4FBC25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ACBB6-7A98-1FB8-FD53-27F92AFC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7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89525-6D85-61C9-9818-70E5E9D1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8C1B-1004-892C-10B3-D52B105D5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88F33-9D13-D92A-10E0-60C4DA15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37ACB-5A36-AEF9-B625-8C1C8B32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A6AB42-28A6-FA7C-F97B-28E37CA1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056B76-B5B2-A634-D6EE-CB821B4C8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41C2A-3E82-E8C1-CF6A-94F820AB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3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8DFD0-7421-192C-1753-D947CD165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6EB0-0E10-C2A7-B41B-660271371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9D70A-A554-3342-DA35-3AA12144A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0E56C-0BAB-3D1B-861F-C6AD89C8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66BB5-1389-96B6-32C4-D8AE544A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75CF9-05E7-5C23-5817-DF4AABB1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4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B4EF8-4F9F-81B1-F009-5CC6C1F6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6DE13-E3C8-5644-E300-63C0A7671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CFC48-5999-41D4-7F2A-DA89DDD02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43F4C-7CAB-8A04-2178-D903A4C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C4A38-C369-AAB1-FB4E-00EAE73D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F0F4E-27F0-5B5F-C7D6-5B21A984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49C79-66A3-81D1-984D-4EC3FC5E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8B50-4AA2-FCF6-93CA-C79046D96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32E8-0C9C-F60D-CF04-8597D7753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6BF1B-3382-4A54-BE0F-02D260200FF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DEA36-C8BC-D0AF-81AA-84C0356A5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F67BA-9867-5A13-4821-E0D005947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FE264-500E-47EA-B6F4-1C4E47D1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infectioncontrol/spread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ai/prevent/environment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news-room/fact-sheets/detail/vector-borne-diseases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drap.umn.edu/legionella/cdc-most-healthcare-acquired-legionnaires-cases-could-be-prevented" TargetMode="External"/><Relationship Id="rId2" Type="http://schemas.openxmlformats.org/officeDocument/2006/relationships/hyperlink" Target="https://www.ncbi.nlm.nih.gov/pmc/articles/PMC698208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eis/casestudies/xlegionnaires.912-303.student.pdf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health.jhu.edu/academics/healthcare-epidemiology-and-infection-prevention-and-control-certificate-progra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crumb.com/public-health-research-topics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Raza_Ali/public-health-questions-and-answe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40506-019-00200-w" TargetMode="External"/><Relationship Id="rId2" Type="http://schemas.openxmlformats.org/officeDocument/2006/relationships/hyperlink" Target="https://www.pepp-pt.org/innovations-in-infection-control-shaping-the-future-of-healthcare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health.jhu.edu/academics/healthcare-epidemiology-and-infection-prevention-and-control-certificate-program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umncpd.cloud-cme.com/course/courseoverview?P=1&amp;EID=3296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crumb.com/public-health-research-topics" TargetMode="External"/><Relationship Id="rId2" Type="http://schemas.openxmlformats.org/officeDocument/2006/relationships/hyperlink" Target="https://publichealth.jhu.edu/academics/healthcare-epidemiology-and-infection-prevention-and-control-certificate-progra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phspot.org/public-health-vs-infection-control/" TargetMode="External"/><Relationship Id="rId2" Type="http://schemas.openxmlformats.org/officeDocument/2006/relationships/hyperlink" Target="https://www.slideshare.net/Raza_Ali/public-health-questions-and-answ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-catalogue.jhu.edu/public-health/certificates/healthcare-epi-infection-prevention-control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317222/#:~:text=In%20the%20healthcare%20environment%2C%20microorganisms,spread%20in%20the%20healthcare%20environment" TargetMode="External"/><Relationship Id="rId2" Type="http://schemas.openxmlformats.org/officeDocument/2006/relationships/hyperlink" Target="https://www.who.int/news-room/fact-sheets/detail/vector-borne-diseas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7127218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ai/prevent/environment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ai/prevent/environment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ai/prevent/environment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F860-A330-467A-E718-6F9089E6B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6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Infection Control and Prevention in Environmental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88453-9877-EB13-043E-A3C400F35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Navigating Challenges for a Safer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9F1B-01E2-9543-66C0-563308FBE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 that Contribute to Infection Spread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784E3-B35D-9BB3-AB99-4C7324A2B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Environmental Surfaces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Various surfaces in patient care areas, such as bed rails, medical equipment, countertops, and tables.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Wet Environments and Biofilms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Areas like cooling towers, faucets, sinks, and equipment (e.g., ventilators) where germs can thrive.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Indwelling Medical Devices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Catheters, IV lines, and other devices that can harbor pathogens.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hlinkClick r:id="rId2"/>
              </a:rPr>
              <a:t>Dust and Debris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: Construction dust or wet materials from water leaks</a:t>
            </a:r>
            <a:endParaRPr lang="en-US" b="0" i="0" dirty="0">
              <a:solidFill>
                <a:srgbClr val="11111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2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0F305-E986-0965-4D89-7DD30686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 that Contribute to Infection Spread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76E5F-AA2A-6111-A209-C493294B8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Water and Surface Hygiene: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Water Management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Proper management of water systems (e.g., cooling towers) is crucial to prevent the proliferation of harmful microbes.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Surface Cleaning and Disinfection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Regular cleaning and disinfection of environmental surfaces reduce the risk of transmission.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Biofilm Control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Addressing biofilms (microbial communities adhering to surfaces) is essential to prevent contamination.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Hand Hygiene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Ensuring healthcare workers practice thorough handwashing to prevent cross-contamination.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85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F02BD-2F60-1A40-07B7-ECCE8CA1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 that Contribute to Infection Spread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05FD-8104-5FE6-3222-DF0D03BA1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Antibiotic Resistance and Environmental Health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 healthcare environment plays a role in the spread of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antibiotic-resistant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organisms.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Inadequate infection control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can lead to the emergence and dissemination of resistant strains.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Addressing environmental factors is critical to combatting antibiotic resistance and protecting patient safety.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Remember, effective infection control involves a holistic approach that considers both clinical practices and the environment. 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By integrating environmental health measures, we can enhance patient well-being and reduce the risk of infections in healthcare settings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3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F3C80-B46A-B372-7A58-16C3474EB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he Responsibilities of Environmental Health Professionals in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33E1D-70C9-649B-A7E0-5D8259253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Environmental health professionals </a:t>
            </a:r>
            <a:r>
              <a:rPr lang="en-US" b="0" i="0" dirty="0">
                <a:solidFill>
                  <a:srgbClr val="111111"/>
                </a:solidFill>
                <a:effectLst/>
              </a:rPr>
              <a:t>play a crucial role in infection control within healthcare settings</a:t>
            </a:r>
          </a:p>
          <a:p>
            <a:r>
              <a:rPr lang="en-US" dirty="0">
                <a:solidFill>
                  <a:srgbClr val="111111"/>
                </a:solidFill>
              </a:rPr>
              <a:t>Environmental Assessment and Monitoring: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Conduct regular assessments of healthcare facilities to identify potential infection risks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Monitor air quality, water systems, and surfaces for contamination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Ensure compliance with infection prevention protocols</a:t>
            </a:r>
          </a:p>
          <a:p>
            <a:r>
              <a:rPr lang="en-US" dirty="0">
                <a:solidFill>
                  <a:srgbClr val="111111"/>
                </a:solidFill>
              </a:rPr>
              <a:t>Infection Prevention Policies and Procedures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Develop and implement policies related to environmental hygiene, waste management, and disinfection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Collaborate with infection preventionists to create evidence-based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06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18D73-A9B2-A96C-D9E6-A56659D19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he Responsibilities of Environmental Health Professionals in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E2474-158F-135B-CBEC-0570A8B47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Healthcare Facility Design and Maintenance:</a:t>
            </a:r>
          </a:p>
          <a:p>
            <a:pPr lvl="1"/>
            <a:r>
              <a:rPr lang="en-US" dirty="0"/>
              <a:t>Participate in designing healthcare spaces to optimize infection prevention</a:t>
            </a:r>
          </a:p>
          <a:p>
            <a:pPr lvl="1"/>
            <a:r>
              <a:rPr lang="en-US" dirty="0"/>
              <a:t>Ensure proper ventilation, lighting, and layout to minimize infection risk</a:t>
            </a:r>
          </a:p>
          <a:p>
            <a:pPr lvl="1"/>
            <a:r>
              <a:rPr lang="en-US" dirty="0"/>
              <a:t>Oversee maintenance and repairs to prevent environmental hazards</a:t>
            </a:r>
          </a:p>
          <a:p>
            <a:r>
              <a:rPr lang="en-US" dirty="0"/>
              <a:t>Waste Management and Disposal: </a:t>
            </a:r>
          </a:p>
          <a:p>
            <a:pPr lvl="1"/>
            <a:r>
              <a:rPr lang="en-US" dirty="0"/>
              <a:t>Establish protocols for safe disposal of infectious waste</a:t>
            </a:r>
          </a:p>
          <a:p>
            <a:pPr lvl="1"/>
            <a:r>
              <a:rPr lang="en-US" dirty="0"/>
              <a:t>Train staff on proper waste handling and disposal practices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5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ADD1-C6CA-A458-5AD5-653DF32C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he Responsibilities of Environmental Health Professionals in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E3D41-A0FA-407E-685A-48CD29D69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Waterborne Pathogen Control: </a:t>
            </a:r>
          </a:p>
          <a:p>
            <a:pPr lvl="1"/>
            <a:r>
              <a:rPr lang="en-US" dirty="0"/>
              <a:t>Monitor water systems to prevent waterborne infections</a:t>
            </a:r>
          </a:p>
          <a:p>
            <a:pPr lvl="1"/>
            <a:r>
              <a:rPr lang="en-US" dirty="0"/>
              <a:t>Address issues related to Legionella and others</a:t>
            </a:r>
          </a:p>
          <a:p>
            <a:r>
              <a:rPr lang="en-US" dirty="0"/>
              <a:t>Indoor Air Quality (IAQ):</a:t>
            </a:r>
          </a:p>
          <a:p>
            <a:pPr lvl="1"/>
            <a:r>
              <a:rPr lang="en-US" dirty="0"/>
              <a:t>Assess and improve IAQ to reduce respiratory infections</a:t>
            </a:r>
          </a:p>
          <a:p>
            <a:pPr lvl="1"/>
            <a:r>
              <a:rPr lang="en-US" dirty="0"/>
              <a:t>Implement ventilation systems and air filtration measures</a:t>
            </a:r>
          </a:p>
          <a:p>
            <a:r>
              <a:rPr lang="en-US" dirty="0"/>
              <a:t>Outbreak Preparedness and Response: </a:t>
            </a:r>
          </a:p>
          <a:p>
            <a:pPr lvl="1"/>
            <a:r>
              <a:rPr lang="en-US" dirty="0"/>
              <a:t>Implement measures to investigate and contain</a:t>
            </a:r>
          </a:p>
        </p:txBody>
      </p:sp>
    </p:spTree>
    <p:extLst>
      <p:ext uri="{BB962C8B-B14F-4D97-AF65-F5344CB8AC3E}">
        <p14:creationId xmlns:p14="http://schemas.microsoft.com/office/powerpoint/2010/main" val="391489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81A8-AE13-1025-843D-C8C9EEA0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he Responsibilities of Environmental Health Professionals in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6C656-085F-C3F4-719E-4A1357BDD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and Training:</a:t>
            </a:r>
          </a:p>
          <a:p>
            <a:pPr lvl="1"/>
            <a:r>
              <a:rPr lang="en-US" dirty="0"/>
              <a:t>Train healthcare staff on infection control practices </a:t>
            </a:r>
          </a:p>
          <a:p>
            <a:pPr lvl="1"/>
            <a:r>
              <a:rPr lang="en-US" dirty="0"/>
              <a:t>Promote hand hygiene, proper cleaning, and disinfection</a:t>
            </a:r>
          </a:p>
          <a:p>
            <a:r>
              <a:rPr lang="en-US" dirty="0"/>
              <a:t>Vector Control:</a:t>
            </a:r>
          </a:p>
          <a:p>
            <a:pPr lvl="1"/>
            <a:r>
              <a:rPr lang="en-US" dirty="0"/>
              <a:t>Address pests (insect, rodents) that can transmit infections (perceptions)</a:t>
            </a:r>
          </a:p>
          <a:p>
            <a:pPr lvl="1"/>
            <a:r>
              <a:rPr lang="en-US" dirty="0"/>
              <a:t>Implement pest control measures</a:t>
            </a:r>
          </a:p>
          <a:p>
            <a:r>
              <a:rPr lang="en-US" dirty="0"/>
              <a:t>Research and Evaluation:</a:t>
            </a:r>
          </a:p>
          <a:p>
            <a:pPr lvl="1"/>
            <a:r>
              <a:rPr lang="en-US" dirty="0"/>
              <a:t>Stay informed about emerging environmental health risks</a:t>
            </a:r>
          </a:p>
          <a:p>
            <a:pPr lvl="1"/>
            <a:r>
              <a:rPr lang="en-US" dirty="0"/>
              <a:t>Evaluate the impact of environmental interventions on infection rates</a:t>
            </a:r>
          </a:p>
        </p:txBody>
      </p:sp>
    </p:spTree>
    <p:extLst>
      <p:ext uri="{BB962C8B-B14F-4D97-AF65-F5344CB8AC3E}">
        <p14:creationId xmlns:p14="http://schemas.microsoft.com/office/powerpoint/2010/main" val="2111390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2033-80E1-9150-78A0-17D79F7C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0" dirty="0">
                <a:solidFill>
                  <a:srgbClr val="111111"/>
                </a:solidFill>
                <a:effectLst/>
              </a:rPr>
              <a:t>Impact of Water Quality on Infection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9455-A096-69C3-0C69-A38CDB041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Water safety and quality are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fundamental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to human well-being. Access to safe water is a powerful tool for improving health and reducing poverty. 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In healthcare, waterborne diseases pose a significant risk. 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Typhoid Fever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</a:rPr>
              <a:t>Cause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Caused by the bacterium </a:t>
            </a:r>
            <a:r>
              <a:rPr lang="en-US" b="0" i="1" dirty="0">
                <a:solidFill>
                  <a:srgbClr val="111111"/>
                </a:solidFill>
                <a:effectLst/>
              </a:rPr>
              <a:t>Salmonella Typhi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</a:rPr>
              <a:t>Transmission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Spread through contaminated food, unsafe water, and poor sanitation.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</a:rPr>
              <a:t>Symptoms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Gradual fever, muscle aches, fatigue, sweating, diarrhea, or constipation.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</a:rPr>
              <a:t>Prevention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Vaccination, safe water consumption, and avoiding food from unhygienic sources.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026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3992-5040-62CB-3992-2B022EEC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Impact of Water Quality on Infection Prevention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E661E-14F3-5950-ADB1-68757ACB0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Cholera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Cause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Caused by the bacterium </a:t>
            </a:r>
            <a:r>
              <a:rPr lang="en-US" b="0" i="1" dirty="0">
                <a:solidFill>
                  <a:srgbClr val="111111"/>
                </a:solidFill>
                <a:effectLst/>
                <a:latin typeface="-apple-system"/>
              </a:rPr>
              <a:t>Vibrio cholerae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Transmission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Spreads through contaminated water.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Symptoms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Nausea, vomiting, diarrhea, and muscle cramps.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Prevention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Handwashing, consuming fully cooked food, and avoiding raw vegetables.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Legionellosis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Cause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Caused by the bacterium </a:t>
            </a:r>
            <a:r>
              <a:rPr lang="en-US" b="0" i="1" dirty="0">
                <a:solidFill>
                  <a:srgbClr val="111111"/>
                </a:solidFill>
                <a:effectLst/>
                <a:latin typeface="-apple-system"/>
              </a:rPr>
              <a:t>Legionella pneumophila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Transmission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Inhalation of aerosolized water droplets (e.g., from showers, cooling towers).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Symptoms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Fever, cough, shortness of breath, and pneumonia.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Prevention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Proper maintenance of water systems, regular testing, and monitoring.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5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D1433-E034-14B5-49B9-708A8FE3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Ensuring Safe Water Supply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F4E3F-C0FA-3829-E796-A404C22C0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Water Management Programs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Regularly assess water quality within healthcare facilities.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Identify hazardous conditions and corrective actions.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Minimize growth and spread of waterborne pathogens.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Water Safety Planning (WSP)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Develop and implement WSPs to reduce Legionella growth and spread.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Involve multidisciplinary teams (facility managers, infection preventionists, clinicians).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</a:rPr>
              <a:t>Focus on both supply and waste sides of water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2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7BCB-E653-2970-9A49-392D65A8E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91282-BE02-1724-B7C7-1BA721407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Healthcare Facility Design and Infection Control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can architectural and engineering principles be integrated into healthcare facility design to optimize infection prevention? What role does environmental health play in shaping these designs?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Waterborne Pathogens in Healthcare Settings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What strategies should be employed to mitigate the risk of waterborne infections (e.g., Legionella) within hospitals and other healthcare facilities? How can environmental health policies address this challenge?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Waste Management and Infection Control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can healthcare institutions effectively manage infectious waste (e.g., contaminated sharps, biohazardous materials) while minimizing environmental impact? What policies can promote safe disposal practices?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Indoor Air Quality and Nosocomial Infections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What measures can be taken to improve indoor air quality in healthcare settings? How does air quality impact the transmission of healthcare-associated infections?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Green Healthcare Practices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can hospitals adopt environmentally sustainable practices without compromising infection control? What policies can encourage the use of eco-friendly materials and energy-efficient systems?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19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5B8D7-EA6E-B491-2350-A74722EE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Ensuring Safe Water Supply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E102-BEBC-5770-A78C-1B0FFC5DB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Source Water Protection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Implement practices to protect water sources (e.g., land use controls, regulations, inspections).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Address both point and nonpoint sources of contamination.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Promote spill prevention, stakeholder education, and coordination.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Hand Hygiene and Equipment Handling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Educate healthcare staff on proper hand hygiene.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Ensure safe handling of water-utilizing equipment.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Regularly clean and disinfect equipment.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Risk Assessment and Monitoring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Continuously assess risks related to water quality.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Monitor water systems for changes (e.g., pressure drops, disinfection levels).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Implement corrective actions promptly.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03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54B28-B80D-7D4F-52FA-0C35663A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Ensuring Safe Water Supply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0521-F80F-CC45-9337-52AC68E14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Remember, safe water is essential for patient safety, infection prevention, and overall well-being.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By prioritizing water quality, we can significantly reduce the burden of waterborne diseases in healthcare 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54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4ED1-14DC-8593-FAA7-78371906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Air Quality and Respiratory Infections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4CCAD-A65A-9BA7-3CA7-428DE459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Environmental factors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including air quality, significantly impact respiratory infections.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Air pollution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contains harmful particles (particulate matter), gases (such as nitrogen dioxide), and volatile organic compounds.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Exposure to polluted air can lead to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respiratory diseases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exacerbate existing conditions, and weaken lung defenses.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Vulnerable populations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such as children, the elderly, and those with pre-existing respiratory conditions, are particularly 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22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6D53F-7C22-56C8-9FBE-CF7E8B2B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Air Quality and Respiratory Infections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83AD1-A9D1-C1EB-7332-B1E6E855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</a:rPr>
              <a:t>Importance of Ventilation in Healthcare Settings: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Proper ventilation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is crucial for infection prevention: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Dilutes airborne pathogens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Fresh air reduces the concentration of infectious particles.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Removes contaminated air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Efficient ventilation removes respiratory droplets and aerosols.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Controls humidity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Optimal humidity levels hinder virus survival.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Prevents stagnant air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Stagnation promotes pathogen accumulation.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86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02CC7-39D7-D4A9-216E-34196F53D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Improving Indoor Air Quality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F0702-717A-8701-D414-D72DEB4BB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3000" b="1" i="0" dirty="0">
                <a:solidFill>
                  <a:srgbClr val="111111"/>
                </a:solidFill>
                <a:effectLst/>
              </a:rPr>
              <a:t>Regular Maintenance</a:t>
            </a:r>
            <a:r>
              <a:rPr lang="en-US" sz="3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Inspect HVAC systems: Ensure filters are clean and functioning.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Clean air ducts: Remove dust, mold, and debris.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Check exhaust fans: P</a:t>
            </a:r>
            <a:r>
              <a:rPr lang="en-US" sz="3000" b="0" i="0" dirty="0">
                <a:solidFill>
                  <a:srgbClr val="111111"/>
                </a:solidFill>
                <a:effectLst/>
              </a:rPr>
              <a:t>roperly functioning fans prevent air stagnation.</a:t>
            </a:r>
          </a:p>
          <a:p>
            <a:pPr marL="0" indent="0" algn="l">
              <a:buNone/>
            </a:pPr>
            <a:r>
              <a:rPr lang="en-US" sz="3000" b="1" i="0" dirty="0">
                <a:solidFill>
                  <a:srgbClr val="111111"/>
                </a:solidFill>
                <a:effectLst/>
              </a:rPr>
              <a:t>Natural Ventilation</a:t>
            </a:r>
            <a:r>
              <a:rPr lang="en-US" sz="3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Open windows: Allow fresh air circulation.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Cross-ventilation: </a:t>
            </a:r>
            <a:r>
              <a:rPr lang="en-US" sz="3000" b="0" i="0" dirty="0">
                <a:solidFill>
                  <a:srgbClr val="111111"/>
                </a:solidFill>
                <a:effectLst/>
              </a:rPr>
              <a:t>Position windows and doors for effective airflow.</a:t>
            </a:r>
          </a:p>
          <a:p>
            <a:pPr marL="0" indent="0" algn="l">
              <a:buNone/>
            </a:pPr>
            <a:r>
              <a:rPr lang="en-US" sz="3000" b="1" i="0" dirty="0">
                <a:solidFill>
                  <a:srgbClr val="111111"/>
                </a:solidFill>
                <a:effectLst/>
              </a:rPr>
              <a:t>Mechanical Ventilation</a:t>
            </a:r>
            <a:r>
              <a:rPr lang="en-US" sz="3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High-efficiency particulate air (HEPA) filters: Capture airborne particles.</a:t>
            </a:r>
          </a:p>
          <a:p>
            <a:pPr marL="457200" lvl="1" indent="0" algn="l">
              <a:buNone/>
            </a:pPr>
            <a:r>
              <a:rPr lang="en-US" sz="3000" i="0" dirty="0">
                <a:solidFill>
                  <a:srgbClr val="111111"/>
                </a:solidFill>
                <a:effectLst/>
              </a:rPr>
              <a:t>Positive pressure rooms: Prevent contaminated air from entering.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344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C66-483D-8152-956F-8689D994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Improving Indoor Air Quality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EAF16-ECC4-444A-4413-08757FB61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Air Exchange Rate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Increase air changes per hour: Frequent air exchange reduces pathogen concentration.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Calculate room volume and airflow: Mat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ch ventilation rates to room size.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Isolation Rooms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Negative pressure rooms: Isolate contagious patients.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Anterooms: Serve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as buffer zones to prevent contaminated air escape.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Behavioral Practices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Hand hygiene: Reduces surface contamination.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Mask usage: Masks filter respiratory droplets.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Avoid overcrowding: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Minimize close contact.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48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647C-3DEA-0BD9-D4B9-E453944CA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Strategies for Improving Indoor Air Quality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860C1-9DE7-6D2C-BF76-7633E2CFE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Education and Training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Staff awareness: Train healthcare workers on infection control and ventilation.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Patient education: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Inform patients about infection prevention measures.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Monitoring and Evaluation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Regular air quality assessments: Measure particulate levels, humidity, and CO₂.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Feedback loops: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Continuously improve ventilation systems.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Remember,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clean air is essential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for patient safety, staff well-being, and infection prevention. 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Prioritizing ventilation and indoor air quality contributes to healthier healthcare environments.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44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8220-A6D8-6D44-2A40-23517E8D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Vector-Borne Diseases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9C597-C55D-76B9-F064-04590AE31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Vector-borne diseases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are human illnesses caused by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parasites, viruses, and bacteria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transmitted by vectors.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These vectors are living organisms that transfer infectious pathogens between humans or from animals to humans.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Common vectors include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bloodsucking insects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like mosquitoes, ticks, and flies.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11111"/>
                </a:solidFill>
                <a:latin typeface="-apple-system"/>
              </a:rPr>
              <a:t>Vector-borne diseases account for more than </a:t>
            </a:r>
            <a:r>
              <a:rPr lang="en-US" b="1" dirty="0">
                <a:solidFill>
                  <a:srgbClr val="111111"/>
                </a:solidFill>
                <a:latin typeface="-apple-system"/>
              </a:rPr>
              <a:t>17% of all infectious diseases</a:t>
            </a:r>
            <a:r>
              <a:rPr lang="en-US" dirty="0">
                <a:solidFill>
                  <a:srgbClr val="111111"/>
                </a:solidFill>
                <a:latin typeface="-apple-system"/>
              </a:rPr>
              <a:t>, resulting in over </a:t>
            </a:r>
            <a:r>
              <a:rPr lang="en-US" b="1" dirty="0">
                <a:solidFill>
                  <a:srgbClr val="111111"/>
                </a:solidFill>
                <a:latin typeface="-apple-system"/>
              </a:rPr>
              <a:t>700,000 deaths annually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00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1B2D-4F44-6FA3-EFB0-E7065A4B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0" dirty="0">
                <a:solidFill>
                  <a:srgbClr val="111111"/>
                </a:solidFill>
                <a:effectLst/>
              </a:rPr>
              <a:t>Role of Environmental Health in Controlling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4B4E6-16A4-D35C-29A5-BE224BC4E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Vector Surveillance and Monitoring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Environmental health professionals track vector populations, breeding sites, and disease prevalence.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Early detection helps implement timely control measures.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Habitat Modification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Altering environments to reduce vector breeding grounds: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Draining stagnant water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Prevents mosquito breeding.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Trimming vegetation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Limits tick habitats.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Integrated Pest Management (IPM)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Holistic approach combining chemical, biological, and physical methods: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Insecticides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Target vector populations.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Biological control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Introduce natural enemies (e.g., parasitoids).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Environmental manipulation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Alter habitats.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90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BA8B-9777-41DA-D8BB-CF508F84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Role of Environmental Health in Controlling Vectors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0527B-F813-61A4-F748-A4032B547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Community Education and Engagement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Raise awareness about vector-borne diseases and prevention.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Encourage community participation in vector control efforts.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Climate Resilience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Environmental changes impact vector distribution:</a:t>
            </a:r>
          </a:p>
          <a:p>
            <a:pPr marL="914400" lvl="2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Warmer temperatures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Expand vector habitats.</a:t>
            </a:r>
          </a:p>
          <a:p>
            <a:pPr marL="914400" lvl="2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Altered precipitation patterns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Affect breeding sites.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Adaptation strategies are crucial.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9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3A89-7A83-4FF0-6750-A0D216CE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8118A-BA2B-9937-B7C1-3959738F7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111111"/>
                </a:solidFill>
                <a:latin typeface="-apple-system"/>
              </a:rPr>
              <a:t>6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. Vector-Borne Diseases and Environmental Health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What policies should healthcare facilities implement to prevent vector-borne diseases (e.g., Zika, Lyme disease) within their premises? How can public health agencies collaborate with environmental health experts?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7. Chemical Exposure and Healthcare Workers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can healthcare workers be protected from occupational exposure to hazardous chemicals (e.g., disinfectants,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-apple-system"/>
              </a:rPr>
              <a:t>sterilants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)? What guidelines should be in place to minimize risks?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8. Antimicrobial Resistance and Environmental Contamination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does the use of antimicrobials impact the environment (e.g., water supply, soil)? What policies can address both infection control and environmental stewardship?</a:t>
            </a:r>
          </a:p>
          <a:p>
            <a:pPr marL="0" indent="0" algn="l">
              <a:buNone/>
            </a:pPr>
            <a:r>
              <a:rPr lang="en-US" b="1" dirty="0">
                <a:solidFill>
                  <a:srgbClr val="111111"/>
                </a:solidFill>
                <a:latin typeface="-apple-system"/>
              </a:rPr>
              <a:t>9. 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Climate Change and Infectious Disease Spread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does climate change influence the distribution of infectious diseases? What adaptive strategies can healthcare systems adopt to respond to these shifts?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10. Healthcare Facility Sustainability and Infection Control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How can hospitals and clinics integrate infection control practices into broader sustainability initiatives? What innovative approaches can enhance both patient safety and environmental health?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57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EBEEA-A008-4CD0-EB99-DF899434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Examples of Vector-Borne Diseases in Healthcare Settings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D3302-EFAE-34CE-51AC-AA5C62085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Malaria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Parasitic infection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transmitted by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Anopheline mosquitoes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Causes an estimated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219 million cases globally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and over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400,000 deaths annually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Most fatalities occur in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children under 5 years old</a:t>
            </a:r>
            <a:r>
              <a:rPr lang="en-US" b="0" i="0" baseline="3000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Dengue Fever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Viral infection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transmitted by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Aedes mosquitoes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3.9 billion people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in 129 countries are at risk.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Estimated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96 million symptomatic cases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 and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40,000 deaths annually</a:t>
            </a:r>
            <a:r>
              <a:rPr lang="en-US" b="0" i="0" baseline="3000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Chikungunya Fever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Another viral disease transmitted by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Aedes mosquitoes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Causes joint pain, fever, and rash.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Occurs in healthcare settings due to patient movement.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88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F95B-382B-6747-9169-6BF9BDD75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Examples of Vector-Borne Diseases in Healthcare Settings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84294-8697-67E0-D066-F3D447D28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Lyme Disease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Tick-borne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bacterial infection.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Common in wooded areas.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Healthcare workers and patients can be exposed.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West Nile Virus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Mosquito-borne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virus.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Can lead to severe neurological complications.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Hospitals need to monitor local cases.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Zika Virus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Aedes mosquitoes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transmit Zika.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Pregnant women are at risk due to birth defects.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Healthcare facilities must educate and protect pregnant patients.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Remember, effective vector control is essential for maintaining a safe healthcare environment and preventing the spread of these diseases.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48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6793-F366-393C-3CED-B5606F41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Fomite Transmission and Surface Disinfection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4D0C1-CE40-6DA8-64E0-31BE6DDF7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11111"/>
                </a:solidFill>
                <a:effectLst/>
              </a:rPr>
              <a:t>Surfaces play a pivotal role </a:t>
            </a:r>
            <a:r>
              <a:rPr lang="en-US" b="0" i="0" dirty="0">
                <a:solidFill>
                  <a:srgbClr val="111111"/>
                </a:solidFill>
                <a:effectLst/>
              </a:rPr>
              <a:t>in the spread of infections within healthcare environments.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Fomites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are inanimate objects or surfaces that can harbor infectious agents.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Pathogens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(viruses, bacteria, or fungi) can survive on surfaces for varying durations.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Contaminated surfaces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can transfer pathogens to hands, leading to subsequent transmission to mucous membranes (e.g., eyes, nose, mouth).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94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42B5B-82C0-8A68-8094-DFB284B5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Importance of Proper Cleaning and Disinfection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E4837-4DCB-9D45-35BC-31DF5A041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Break the Chain of Transmission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Cleaning: Removes visible dirt, organic matter, and some pathogens.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Disinfection: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Kills or inactivates remaining pathogens.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Together, they break the transmission chain.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High-Touch Surfaces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Bedrails, doorknobs, light switches, call buttons, and countertops </a:t>
            </a:r>
            <a:r>
              <a:rPr lang="en-US" b="0" i="0" dirty="0">
                <a:solidFill>
                  <a:srgbClr val="111111"/>
                </a:solidFill>
                <a:effectLst/>
              </a:rPr>
              <a:t>are frequently touched.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Regular cleaning and disinfection prevent pathogen buildup.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Healthcare-Associated Infections (HAIs)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Contaminated surfaces contribute to HAIs.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Proper cleaning reduces infection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risk for patients and healthcare workers.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Types of Disinfectants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Low-level disinfectants: Effective against most bacteria and some viruses.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Intermediate-level disinfectants: Effective against mycobacteria and some viruses.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</a:rPr>
              <a:t>High-level disinfectants: Kill vegetative bacteria, mycobacteria, fungi, and viruses (except bacterial spores).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9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B772-C788-C576-37F2-85E71FA9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Environmental Health Measures to Minimize Fomite Transmission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BBA06-36B3-40FA-DF68-67073CCAF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i="0" dirty="0">
                <a:solidFill>
                  <a:srgbClr val="111111"/>
                </a:solidFill>
                <a:effectLst/>
              </a:rPr>
              <a:t>Regular Cleaning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Daily cleaning routines: Wipe down surfaces with detergent.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Focus on high-touch areas: 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Bedside tables, bedrails, call buttons, etc.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111111"/>
                </a:solidFill>
                <a:effectLst/>
              </a:rPr>
              <a:t>Terminal Cleaning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After patient discharge: Thoroughly clean and disinfect the entire room.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Pay attention to hidden areas: 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Under beds, behind curtains.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111111"/>
                </a:solidFill>
                <a:effectLst/>
              </a:rPr>
              <a:t>Use of Appropriate Disinfectants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Select based on surface type and pathogen risk.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Follow manufacturer instructions: 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Concentration, contact time, and safety precautions.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111111"/>
                </a:solidFill>
                <a:effectLst/>
              </a:rPr>
              <a:t>Hand Hygiene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Healthcare workers: Wash hands before and after patient contact.</a:t>
            </a:r>
          </a:p>
          <a:p>
            <a:pPr lvl="1"/>
            <a:r>
              <a:rPr lang="en-US" sz="2000" i="0" dirty="0">
                <a:solidFill>
                  <a:srgbClr val="111111"/>
                </a:solidFill>
                <a:effectLst/>
              </a:rPr>
              <a:t>Patients and visitors: Encourage hand hygiene.</a:t>
            </a:r>
          </a:p>
          <a:p>
            <a:pPr marL="0" indent="0"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4298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CB3CE-0812-17A1-9021-3C474820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111111"/>
                </a:solidFill>
                <a:effectLst/>
              </a:rPr>
              <a:t>Environmental Health Measures to Minimize Fomite Transmission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366E-C4A0-3859-1D09-E9B653F98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Personal Protective Equipment (PPE)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Gloves: Use when handling contaminated items.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Gowns, masks, and eye protection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Prevent self-contamination.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Antimicrobial Surfaces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Copper-infused surfaces: Reduce pathogen survival.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Self-disinfecting materials: 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Continuously release antimicrobial agents.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Education and Training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Staff: Understand proper cleaning protocols.</a:t>
            </a:r>
          </a:p>
          <a:p>
            <a:pPr lvl="1"/>
            <a:r>
              <a:rPr lang="en-US" i="0" dirty="0">
                <a:solidFill>
                  <a:srgbClr val="111111"/>
                </a:solidFill>
                <a:effectLst/>
                <a:latin typeface="-apple-system"/>
              </a:rPr>
              <a:t>Patients: Educate on infection prevention.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Remember, maintaining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clean and disinfected surfaces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is essential for patient safety and infection control. 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By minimizing fomite transmission, we create healthier healthcare environments.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33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5163-9FEC-F0C3-998B-15E52A50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Case Studies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00C54-6BC4-C847-C5A5-C9FF1C2C6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solidFill>
                  <a:srgbClr val="000000"/>
                </a:solidFill>
              </a:rPr>
              <a:t>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eal-world examples where environmental factors played a crucial role in infection control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Interventions were implemented to address environmental challenges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dirty="0">
                <a:hlinkClick r:id="rId2"/>
              </a:rPr>
              <a:t>https://www.ncbi.nlm.nih.gov/pmc/articles/PMC6982084/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https://www.cidrap.umn.edu/legionella/cdc-most-healthcare-acquired-legionnaires-cases-could-be-prevented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https://www.cdc.gov/eis/casestudies/xlegionnaires.912-303.student.pdf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4718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193B1-D8F6-8C79-D11F-97F54CB6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Challenges in Environmental Health for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AF1A-9069-1CFB-224D-4DCC2BA6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Physical Environment and Pathogens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 healthcare environment can harbor pathogens that cause infections or carry antibiotic resistance.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For instance, molds on damp surfaces and bacteria in plumbing fixtures pose risks.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Healthcare workers’ interactions with the environment matter. 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Failure to wash hands can lead to contamination of equipment or surfaces, which then expose patients to pathogens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59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55D0-33AF-1F20-5498-101C879D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Challenges in Environmental Health for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7C885-D0DC-CDCC-FC93-6C19AF8B3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Infrastructure Challenges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Inadequate Hospital Infrastructure: Insufficient facilities, outdated buildings, and overcrowding can hinder infection control efforts.</a:t>
            </a:r>
          </a:p>
          <a:p>
            <a:pPr marL="457200" lvl="1" indent="0" algn="l">
              <a:buNone/>
            </a:pPr>
            <a:r>
              <a:rPr lang="en-US" i="0" dirty="0">
                <a:solidFill>
                  <a:srgbClr val="111111"/>
                </a:solidFill>
                <a:effectLst/>
              </a:rPr>
              <a:t>Resource and Workforce Shortages: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Lack of personnel, supplies, and equipment affects infection prevention.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hlinkClick r:id="rId2"/>
              </a:rPr>
              <a:t>Education and Training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: Staff need ongoing training to implement best practices effectively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2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Public Awareness and Behavior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</a:rPr>
              <a:t>Public understanding of infection prevention impacts compliance. Raising awareness about hand hygiene, vaccination, and other preventive measures is vital.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</a:rPr>
              <a:t>Community education can reduce the spread of infections within and beyond healthcare settings.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86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18F3-BEA8-CC79-6972-14065FB0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Challenges in Environmental Health for Infection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39133-84AA-ADBD-62D0-26693842F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Emerging Pathogens and Antimicrobial Resistance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New infectious diseases can spread rapidly. The COVID-19 pandemic highlighted the need for vigilance.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Antimicrobial resistance poses a significant challenge, requiring prudent antibiotic use and infection control measures</a:t>
            </a:r>
            <a:r>
              <a:rPr lang="en-US" b="0" i="0" baseline="3000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3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Surveillance and Reporting Requirements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Monitoring infections, tracking outbreaks, and reporting data are essential. However, resource limitations can hinder comprehensive surveillance.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Addressing these challenges requires a multifaceted approach, including better infrastructure, education, resource allocation, and public engagement. 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By prioritizing infection prevention, we can enhance patient safety and reduce the burden of healthcare-associated infections.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0040-13FC-B2B5-8B49-084F0938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5280-D722-BA75-B595-84F28DE0B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of environmental factors in infection transmission</a:t>
            </a:r>
          </a:p>
          <a:p>
            <a:r>
              <a:rPr lang="en-US" dirty="0"/>
              <a:t>Explore strategies for integrating environmental health into infection control and prevention in a healthcare setting</a:t>
            </a:r>
          </a:p>
          <a:p>
            <a:r>
              <a:rPr lang="en-US" dirty="0"/>
              <a:t>Analyze case studies highlighting the environmental impact on infection spread</a:t>
            </a:r>
          </a:p>
        </p:txBody>
      </p:sp>
    </p:spTree>
    <p:extLst>
      <p:ext uri="{BB962C8B-B14F-4D97-AF65-F5344CB8AC3E}">
        <p14:creationId xmlns:p14="http://schemas.microsoft.com/office/powerpoint/2010/main" val="690181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1C9D-A2C2-17C2-6D4A-CE1CE252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Opportunities for Improvement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CBEE1-7185-078F-291A-DBF8D856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effectLst/>
              </a:rPr>
              <a:t>Infection control is a critical aspect of public health, especially within healthcare settings. </a:t>
            </a:r>
          </a:p>
          <a:p>
            <a:r>
              <a:rPr lang="en-US" dirty="0">
                <a:effectLst/>
              </a:rPr>
              <a:t>By implementing effective strategies, we can enhance patient safety, reduce healthcare-associated infections (HAIs), and combat antimicrobial resistance. </a:t>
            </a:r>
          </a:p>
          <a:p>
            <a:r>
              <a:rPr lang="en-US" dirty="0">
                <a:effectLst/>
              </a:rPr>
              <a:t>Here are some opportunities for improvement and innovative approaches: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Telemedicine and Telehealth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COVID-19 pandemic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accelerated the adoption of telemedicine and telehealth services. 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These technologies minimize in-person interactions, reducing the risk of disease transmission in healthcare settings. 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Patients can now consult with healthcare providers remotely, which not only improves access but also lowers the risk of exposure to infections.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81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903D-D5BC-C496-7FFE-AD1B6C16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Opportunities for Improvement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11C5F-5786-EA93-47E3-12B824F60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Advanced Disinfection Technologies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Traditional methods of disinfection (such as manual cleaning and chemical disinfectants) are being complemented by advanced technologies:</a:t>
            </a:r>
          </a:p>
          <a:p>
            <a:pPr lvl="2"/>
            <a:r>
              <a:rPr lang="en-US" b="1" i="0" dirty="0">
                <a:solidFill>
                  <a:srgbClr val="111111"/>
                </a:solidFill>
                <a:effectLst/>
              </a:rPr>
              <a:t>Ultraviolet (UV) Disinfection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UV-C light devices effectively disinfect surfaces and air in healthcare facilities, targeting a wide range of pathogens.</a:t>
            </a:r>
          </a:p>
          <a:p>
            <a:pPr lvl="2"/>
            <a:r>
              <a:rPr lang="en-US" b="1" i="0" dirty="0">
                <a:solidFill>
                  <a:srgbClr val="111111"/>
                </a:solidFill>
                <a:effectLst/>
              </a:rPr>
              <a:t>Robotic Disinfection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Robots equipped with UV-C or hydrogen peroxide vapor systems autonomously disinfect patient rooms, minimizing human error.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Antimicrobial Coatings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Innovative antimicrobial coatings are applied to various surfaces in healthcare settings. 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These coatings release antimicrobial agents continuously, inhibiting the growth of microorganisms and reducing the risk of surface transmission.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Blockchain for Infection Control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Blockchain technology is being explored to enhance infection control.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It provides a secure and transparent way to manage patient data, trace infections, and ensure the integrity of records. 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Real-time tracking of infectious outbreaks and contact tracing becomes feasible.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908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405EA-C121-0A1A-A785-190A7FE7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Opportunities for Improvement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194A6-43CB-0040-302F-3B5CB57A4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AI and Machine Learning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AI and machine learning analyze vast amounts of patient data, identify patterns, and provide early warnings of potential outbreaks. 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These technologies can predict and prevent infections, improving patient safety.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Wearable Technology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Wearables can monitor vital signs, detect early signs of infection, and alert healthcare providers.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They enhance surveillance and early intervention.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Sustainable Practices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Beyond technology, sustainable practices play a crucial role:</a:t>
            </a:r>
          </a:p>
          <a:p>
            <a:pPr lvl="2"/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Reducing Single-Use Plastics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Hospitals can minimize plastic waste by adopting reusable alternatives.</a:t>
            </a:r>
          </a:p>
          <a:p>
            <a:pPr lvl="2"/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Energy Efficiency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Implementing energy-saving measures reduces the environmental impact of healthcare facilities.</a:t>
            </a:r>
          </a:p>
          <a:p>
            <a:pPr lvl="2"/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Green Spaces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: Integrating green spaces within hospitals improves air quality and promotes well-being.</a:t>
            </a:r>
          </a:p>
          <a:p>
            <a:pPr algn="l"/>
            <a:r>
              <a:rPr lang="en-US" dirty="0">
                <a:solidFill>
                  <a:srgbClr val="111111"/>
                </a:solidFill>
                <a:latin typeface="-apple-system"/>
                <a:hlinkClick r:id="rId2"/>
              </a:rPr>
              <a:t>A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 multifaceted approach that combines innovative technologies, sustainable practices, and rigorous infection control measures is essential for a safer and more resilient healthcare future</a:t>
            </a:r>
            <a:r>
              <a:rPr lang="en-US" b="0" i="0" baseline="30000" dirty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baseline="30000" dirty="0">
                <a:solidFill>
                  <a:srgbClr val="111111"/>
                </a:solidFill>
                <a:effectLst/>
                <a:latin typeface="-apple-system"/>
                <a:hlinkClick r:id="rId3"/>
              </a:rPr>
              <a:t>2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90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D68C-4205-5366-FB87-B1771471A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Future Directions and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9F9A-9D16-4C75-F1A3-54B08EFF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</a:rPr>
              <a:t>Climate Change and Infectious Diseases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Incidence of Emerging Infections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The Centers for Disease Control and Prevention (CDC) defines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“emerging infections”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as those whose incidence in humans has increased in the past two decades or threatens to increase in the near future.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Climate Change Impact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Climate change, urbanization, and changing land use are projected to lead to a more frequent emergence of infectious diseases in the coming decades.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Vector-Borne Diseases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Vector-borne diseases sensitive to climate are changing and expanding in range.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hlinkClick r:id="rId2"/>
              </a:rPr>
              <a:t>Research Focus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: Researchers are studying various emerging infections, including anaplasmosis, babesiosis, Borrelia miyamotoi infection, leptospirosis, Lyme disease, West Nile virus infection, trypanosomiasis, multidrug-resistant tuberculosis, Powassan virus infection, Zika virus, and COVID-19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1</a:t>
            </a:r>
            <a:endParaRPr lang="en-US" b="0" i="0" dirty="0">
              <a:solidFill>
                <a:srgbClr val="11111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932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3109-E2AC-5416-8772-17C45753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Future Directions and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3FBD5-69C5-E237-D0EA-F8D3CAA75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Ethical Considerations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 complex dynamics between climate change, global health, and emerging infections raise critical ethical issues.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Researchers and practitioners explore these ethical dilemmas in their work and teaching.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Research and Surveillance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Researchers focus on understanding disease transmission, drug resistance, and molecular epidemiology.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Surveillance systems monitor outbreaks and track disease patterns.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One Health Approach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Recognizing the interconnectedness of human, animal, and environmental health.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Collaborative efforts to prevent and control infectious diseases.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496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2AAB-7233-5101-F674-FEB2128E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Future Directions and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79C89-2FF9-3745-2F89-6327A8E1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Global Health Implications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Many emerging infections are globally distributed, necessitating international collaboration.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Faculty research spans different regions, addressing diverse health challenges.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In-Person Courses and Continuing Education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  <a:hlinkClick r:id="rId2"/>
              </a:rPr>
              <a:t>Emerging Infections in Clinical Practice and Public Health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: A course for clinicians, infection control practitioners, and laboratorians to stay updated on prevention, treatment, and control strategies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4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Remember, these trends and areas for research and development are dynamic, and ongoing efforts are essential to address emerging health threats effectively.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951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868C-CE4D-2035-5115-A8B893C6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18AFE-9F05-8AE2-82E1-0D6A43CB4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400" b="1" i="0" dirty="0">
                <a:solidFill>
                  <a:srgbClr val="111111"/>
                </a:solidFill>
                <a:effectLst/>
              </a:rPr>
              <a:t>Environmental Infection Prevention and Control</a:t>
            </a:r>
            <a:r>
              <a:rPr lang="en-US" sz="24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 physical environment in healthcare facilities can harbor pathogens that cause infections or carry antibiotic resistance.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Examples include molds on wet surfaces, bacteria in plumbing fixtures, and contaminated equipment or surfaces due to inadequate hand hygiene by healthcare workers.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Addressing water management and surface cleaning and disinfection is crucial to prevent the spread of infections and antibiotic resistance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111111"/>
                </a:solidFill>
                <a:effectLst/>
              </a:rPr>
              <a:t>Symbiosis of Environmental Sustainability and Infection Control</a:t>
            </a:r>
            <a:r>
              <a:rPr lang="en-US" sz="2400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Research highlights the dynamic interplay between sustainable practices and infection control within healthcare systems.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3"/>
              </a:rPr>
              <a:t>Sustainable practices intersect with, enhance, and transform infection control strategies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3"/>
              </a:rPr>
              <a:t>2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0" indent="0">
              <a:buNone/>
            </a:pP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5746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9F89-AABA-90A3-100D-BA8677D5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AE355-3B84-9315-59B2-DBAA759B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Infection Prevention and Control (IPC)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IPC lies at the intersection of clinical practice and public health.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It aims to reduce infection risk for patients, healthcare workers, and the community while combating antimicrobial resistance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3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Core Practices for Safe Healthcare Delivery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Implement core practices in all healthcare settings (inpatient and outpatient).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3"/>
              </a:rPr>
              <a:t>These practices ensure infection prevention and control, contributing to patient safety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3"/>
              </a:rPr>
              <a:t>4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4"/>
              </a:rPr>
              <a:t>5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00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213B-8FAE-D11E-5CE4-D5EFB154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9BB48-FC9D-DC28-E6F0-88FF1069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314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5C745-4B5D-A593-D11C-9B87F72A4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7594E-1E7A-6463-EA8E-824DA2FF2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https://www.who.int/news-room/fact-sheets/detail/vector-borne-diseases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https://www.ncbi.nlm.nih.gov/pmc/articles/PMC6317222/#:~:text=In%20the%20healthcare%20environment%2C%20microorganisms,spread%20in%20the%20healthcare%20environment</a:t>
            </a:r>
            <a:r>
              <a:rPr lang="en-US" dirty="0"/>
              <a:t>.</a:t>
            </a:r>
          </a:p>
          <a:p>
            <a:r>
              <a:rPr lang="en-US" dirty="0">
                <a:hlinkClick r:id="rId4"/>
              </a:rPr>
              <a:t>https://www.ncbi.nlm.nih.gov/pmc/articles/PMC7127218/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762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9F07-F419-7E41-618D-5AD8C14BF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CB0AA-3377-B15A-BB8A-BBDA1A466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rgbClr val="111111"/>
                </a:solidFill>
              </a:rPr>
              <a:t>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he crucial intersection of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Environmental Public Health (EPH)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and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Healthcare Infection Prevention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 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These two domains play interconnected roles in safeguarding patient well-being: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Healthcare Environment and Pathogens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 physical environment within healthcare facilities can harbor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pathogens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that cause infections or carry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antibiotic resistance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For instance,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molds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can thrive on wet surfaces, and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bacteria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may lurk in plumbing fixtures like sink drains or ice machines.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Human interactions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with the healthcare environment matter too. 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When a healthcare worker neglects hand hygiene, they risk contaminating equipment or surfaces, which can then expose patients to pathogens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7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81663-4C20-FDB3-AF43-6196E0CD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66CF3-64F4-5F3B-F103-F42E3B7F3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Water Management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Water sources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within healthcare settings can be breeding grounds for microbes.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Legionella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for instance, can proliferate in water systems and cause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Legionnaires’ disease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Effective </a:t>
            </a:r>
            <a:r>
              <a:rPr lang="en-US" b="1" i="0" dirty="0">
                <a:solidFill>
                  <a:srgbClr val="111111"/>
                </a:solidFill>
                <a:effectLst/>
                <a:hlinkClick r:id="rId2"/>
              </a:rPr>
              <a:t>water management</a:t>
            </a:r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 is essential to minimize such risks and prevent infections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Surface Cleaning and Disinfection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1" i="0" dirty="0">
                <a:solidFill>
                  <a:srgbClr val="111111"/>
                </a:solidFill>
                <a:effectLst/>
              </a:rPr>
              <a:t>Environmental surfaces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(bedrails, doorknobs, etc.) can harbor pathogens.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Regular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cleaning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and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disinfection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are critical to reduce transmission.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Proper techniques and use of effective disinfectants help maintain a safe environment</a:t>
            </a:r>
            <a:r>
              <a:rPr lang="en-US" b="0" i="0" baseline="30000" dirty="0">
                <a:solidFill>
                  <a:srgbClr val="111111"/>
                </a:solidFill>
                <a:effectLst/>
                <a:hlinkClick r:id="rId2"/>
              </a:rPr>
              <a:t>1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8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71D2-113B-CD37-E781-DD1D4D28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D9BC1-A157-95C2-5996-08C6052B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11111"/>
                </a:solidFill>
                <a:effectLst/>
              </a:rPr>
              <a:t>Antibiotic Resistance and the Environment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The healthcare environment contributes to the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spread of antibiotic resistance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lvl="1"/>
            <a:r>
              <a:rPr lang="en-US" b="0" i="0" dirty="0">
                <a:solidFill>
                  <a:srgbClr val="111111"/>
                </a:solidFill>
                <a:effectLst/>
              </a:rPr>
              <a:t>By addressing water quality, surface hygiene, and proper waste disposal, we can mitigate this risk.</a:t>
            </a:r>
          </a:p>
          <a:p>
            <a:pPr lvl="1"/>
            <a:r>
              <a:rPr lang="en-US" dirty="0">
                <a:solidFill>
                  <a:srgbClr val="111111"/>
                </a:solidFill>
              </a:rPr>
              <a:t>A holistic approach considers both patient care and environmental stewardship</a:t>
            </a:r>
            <a:r>
              <a:rPr lang="en-US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</a:rPr>
              <a:t>The intersection of Environmental Public Health and Healthcare Infection Prevention involves vigilant water management, meticulous surface hygiene, and a shared commitment to patient safety. 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hlinkClick r:id="rId2"/>
              </a:rPr>
              <a:t>By addressing both human behavior and environmental factors, we enhance infection control within healthcare settings</a:t>
            </a:r>
            <a:endParaRPr lang="en-US" b="0" i="0" dirty="0">
              <a:solidFill>
                <a:srgbClr val="11111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5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5B173-6090-0A3C-A3F7-055FAF588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Infection Prevention within the Context of Environmental Public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573A3-5093-29F7-AE46-9930F379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11111"/>
                </a:solidFill>
                <a:effectLst/>
              </a:rPr>
              <a:t>Infection control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refers to a set of practices and measures aimed at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preventing the spread of infections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within healthcare settings and the broader community.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</a:rPr>
              <a:t>In the context of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environmental health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infection control extends beyond individual behaviors and clinical practices.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</a:rPr>
              <a:t>It encompasses strategies to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minimize the transmission of pathogens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through the physical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FF49A-E8E3-942D-107A-ED6B097BA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 that Contribute to Infection Spread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99E01-E2ED-E52F-D991-3F2BD298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Sources of Germs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The healthcare environment serves as a reservoir for infectious agents (germs). These sources include: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Patients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Individuals who may be symptomatic carriers of infections or colonized with germs (able to transmit them without showing symptoms).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Healthcare Workers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Personnel who interact with patients and equipment.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</a:rPr>
              <a:t>Visitors and Household Members</a:t>
            </a:r>
            <a:r>
              <a:rPr lang="en-US" b="0" i="0" dirty="0">
                <a:solidFill>
                  <a:srgbClr val="111111"/>
                </a:solidFill>
                <a:effectLst/>
              </a:rPr>
              <a:t>: People entering healthcare facilities.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3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12BDD15D4B594EB98079BDE7D6DAD5" ma:contentTypeVersion="15" ma:contentTypeDescription="Create a new document." ma:contentTypeScope="" ma:versionID="6486d4c1f378c7b148dc986d93504e39">
  <xsd:schema xmlns:xsd="http://www.w3.org/2001/XMLSchema" xmlns:xs="http://www.w3.org/2001/XMLSchema" xmlns:p="http://schemas.microsoft.com/office/2006/metadata/properties" xmlns:ns2="2d78d645-3b2b-4a04-a80b-88266508e11e" xmlns:ns3="7f17e0c5-e301-4663-8b20-52b525cd1e87" targetNamespace="http://schemas.microsoft.com/office/2006/metadata/properties" ma:root="true" ma:fieldsID="e9b7394902fdba631aee33c94ca2bdad" ns2:_="" ns3:_="">
    <xsd:import namespace="2d78d645-3b2b-4a04-a80b-88266508e11e"/>
    <xsd:import namespace="7f17e0c5-e301-4663-8b20-52b525cd1e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8d645-3b2b-4a04-a80b-88266508e1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db307b3-1b0b-4aae-816d-51e1f1d7bd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7e0c5-e301-4663-8b20-52b525cd1e8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84d1fc5-e3c6-46d4-959a-7d9b0e16bb3a}" ma:internalName="TaxCatchAll" ma:showField="CatchAllData" ma:web="7f17e0c5-e301-4663-8b20-52b525cd1e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78d645-3b2b-4a04-a80b-88266508e11e">
      <Terms xmlns="http://schemas.microsoft.com/office/infopath/2007/PartnerControls"/>
    </lcf76f155ced4ddcb4097134ff3c332f>
    <TaxCatchAll xmlns="7f17e0c5-e301-4663-8b20-52b525cd1e87" xsi:nil="true"/>
  </documentManagement>
</p:properties>
</file>

<file path=customXml/itemProps1.xml><?xml version="1.0" encoding="utf-8"?>
<ds:datastoreItem xmlns:ds="http://schemas.openxmlformats.org/officeDocument/2006/customXml" ds:itemID="{333095A6-B00A-4BCA-AB51-F23CD51448BE}"/>
</file>

<file path=customXml/itemProps2.xml><?xml version="1.0" encoding="utf-8"?>
<ds:datastoreItem xmlns:ds="http://schemas.openxmlformats.org/officeDocument/2006/customXml" ds:itemID="{40B05FC0-3F76-4999-AEF5-40E3CFC5DE0B}"/>
</file>

<file path=customXml/itemProps3.xml><?xml version="1.0" encoding="utf-8"?>
<ds:datastoreItem xmlns:ds="http://schemas.openxmlformats.org/officeDocument/2006/customXml" ds:itemID="{62435186-5F0B-4568-A646-8606F3002624}"/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4393</Words>
  <Application>Microsoft Office PowerPoint</Application>
  <PresentationFormat>Widescreen</PresentationFormat>
  <Paragraphs>398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-apple-system</vt:lpstr>
      <vt:lpstr>Arial</vt:lpstr>
      <vt:lpstr>Calibri</vt:lpstr>
      <vt:lpstr>Calibri Light</vt:lpstr>
      <vt:lpstr>Office Theme</vt:lpstr>
      <vt:lpstr>Infection Control and Prevention in Environmental Health</vt:lpstr>
      <vt:lpstr>Discussion Questions </vt:lpstr>
      <vt:lpstr>Discussion Questions</vt:lpstr>
      <vt:lpstr>Objectives </vt:lpstr>
      <vt:lpstr>Introduction</vt:lpstr>
      <vt:lpstr>Introduction</vt:lpstr>
      <vt:lpstr>Introduction</vt:lpstr>
      <vt:lpstr>Defining Infection Prevention within the Context of Environmental Public Health</vt:lpstr>
      <vt:lpstr>Environmental Factors that Contribute to Infection Spread</vt:lpstr>
      <vt:lpstr>Environmental Factors that Contribute to Infection Spread</vt:lpstr>
      <vt:lpstr>Environmental Factors that Contribute to Infection Spread</vt:lpstr>
      <vt:lpstr>Environmental Factors that Contribute to Infection Spread</vt:lpstr>
      <vt:lpstr>The Responsibilities of Environmental Health Professionals in Infection Control</vt:lpstr>
      <vt:lpstr>The Responsibilities of Environmental Health Professionals in Infection Control</vt:lpstr>
      <vt:lpstr>The Responsibilities of Environmental Health Professionals in Infection Control</vt:lpstr>
      <vt:lpstr>The Responsibilities of Environmental Health Professionals in Infection Control</vt:lpstr>
      <vt:lpstr>Impact of Water Quality on Infection Prevention</vt:lpstr>
      <vt:lpstr>Impact of Water Quality on Infection Prevention</vt:lpstr>
      <vt:lpstr>Strategies for Ensuring Safe Water Supply</vt:lpstr>
      <vt:lpstr>Strategies for Ensuring Safe Water Supply</vt:lpstr>
      <vt:lpstr>Strategies for Ensuring Safe Water Supply</vt:lpstr>
      <vt:lpstr>Air Quality and Respiratory Infections</vt:lpstr>
      <vt:lpstr>Air Quality and Respiratory Infections</vt:lpstr>
      <vt:lpstr>Strategies for Improving Indoor Air Quality</vt:lpstr>
      <vt:lpstr>Strategies for Improving Indoor Air Quality</vt:lpstr>
      <vt:lpstr>Strategies for Improving Indoor Air Quality</vt:lpstr>
      <vt:lpstr>Vector-Borne Diseases</vt:lpstr>
      <vt:lpstr>Role of Environmental Health in Controlling Vectors</vt:lpstr>
      <vt:lpstr>Role of Environmental Health in Controlling Vectors</vt:lpstr>
      <vt:lpstr>Examples of Vector-Borne Diseases in Healthcare Settings</vt:lpstr>
      <vt:lpstr>Examples of Vector-Borne Diseases in Healthcare Settings</vt:lpstr>
      <vt:lpstr>Fomite Transmission and Surface Disinfection</vt:lpstr>
      <vt:lpstr>Importance of Proper Cleaning and Disinfection</vt:lpstr>
      <vt:lpstr>Environmental Health Measures to Minimize Fomite Transmission</vt:lpstr>
      <vt:lpstr>Environmental Health Measures to Minimize Fomite Transmission</vt:lpstr>
      <vt:lpstr>Case Studies</vt:lpstr>
      <vt:lpstr>Challenges in Environmental Health for Infection Control</vt:lpstr>
      <vt:lpstr>Challenges in Environmental Health for Infection Control</vt:lpstr>
      <vt:lpstr>Challenges in Environmental Health for Infection Control</vt:lpstr>
      <vt:lpstr>Opportunities for Improvement</vt:lpstr>
      <vt:lpstr>Opportunities for Improvement</vt:lpstr>
      <vt:lpstr>Opportunities for Improvement</vt:lpstr>
      <vt:lpstr>Future Directions and Research</vt:lpstr>
      <vt:lpstr>Future Directions and Research</vt:lpstr>
      <vt:lpstr>Future Directions and Research</vt:lpstr>
      <vt:lpstr>Conclusion</vt:lpstr>
      <vt:lpstr>Conclusion</vt:lpstr>
      <vt:lpstr>Questions</vt:lpstr>
      <vt:lpstr>Additional 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 Prevention and Environmental Health </dc:title>
  <dc:creator>Duszynski, Thomas J</dc:creator>
  <cp:lastModifiedBy>Duszynski, Thomas J</cp:lastModifiedBy>
  <cp:revision>6</cp:revision>
  <dcterms:created xsi:type="dcterms:W3CDTF">2024-02-01T15:47:41Z</dcterms:created>
  <dcterms:modified xsi:type="dcterms:W3CDTF">2024-04-10T13:53:29Z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0x0101006712BDD15D4B594EB98079BDE7D6DAD5</vt:lpwstr>
  </property>
  <property fmtid="{D5CDD505-2E9C-101B-9397-08002B2CF9AE}" pid="3" name="Order">
    <vt:r8>12066300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