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7" r:id="rId6"/>
    <p:sldId id="279" r:id="rId7"/>
    <p:sldId id="261" r:id="rId8"/>
    <p:sldId id="262" r:id="rId9"/>
    <p:sldId id="275" r:id="rId10"/>
    <p:sldId id="276" r:id="rId11"/>
    <p:sldId id="280" r:id="rId12"/>
    <p:sldId id="278" r:id="rId13"/>
    <p:sldId id="281" r:id="rId14"/>
    <p:sldId id="282" r:id="rId15"/>
    <p:sldId id="285" r:id="rId16"/>
    <p:sldId id="257" r:id="rId17"/>
    <p:sldId id="283" r:id="rId18"/>
    <p:sldId id="286" r:id="rId19"/>
    <p:sldId id="287" r:id="rId20"/>
    <p:sldId id="284" r:id="rId21"/>
    <p:sldId id="264" r:id="rId22"/>
    <p:sldId id="296" r:id="rId23"/>
    <p:sldId id="288" r:id="rId24"/>
    <p:sldId id="289" r:id="rId25"/>
    <p:sldId id="290" r:id="rId26"/>
    <p:sldId id="265" r:id="rId27"/>
    <p:sldId id="298" r:id="rId28"/>
    <p:sldId id="299" r:id="rId29"/>
    <p:sldId id="291" r:id="rId30"/>
    <p:sldId id="292" r:id="rId31"/>
    <p:sldId id="297" r:id="rId32"/>
    <p:sldId id="266" r:id="rId33"/>
    <p:sldId id="308" r:id="rId34"/>
    <p:sldId id="309" r:id="rId35"/>
    <p:sldId id="310" r:id="rId36"/>
    <p:sldId id="300" r:id="rId37"/>
    <p:sldId id="293" r:id="rId38"/>
    <p:sldId id="294" r:id="rId39"/>
    <p:sldId id="295" r:id="rId40"/>
    <p:sldId id="301" r:id="rId41"/>
    <p:sldId id="302" r:id="rId42"/>
    <p:sldId id="303" r:id="rId43"/>
    <p:sldId id="304" r:id="rId44"/>
    <p:sldId id="305" r:id="rId45"/>
    <p:sldId id="306" r:id="rId46"/>
    <p:sldId id="307" r:id="rId47"/>
    <p:sldId id="258" r:id="rId48"/>
    <p:sldId id="311" r:id="rId49"/>
    <p:sldId id="313" r:id="rId50"/>
    <p:sldId id="312" r:id="rId51"/>
    <p:sldId id="314" r:id="rId52"/>
    <p:sldId id="269" r:id="rId53"/>
    <p:sldId id="315" r:id="rId54"/>
    <p:sldId id="316" r:id="rId55"/>
    <p:sldId id="317" r:id="rId56"/>
    <p:sldId id="318" r:id="rId57"/>
    <p:sldId id="319" r:id="rId58"/>
    <p:sldId id="321" r:id="rId59"/>
    <p:sldId id="322" r:id="rId60"/>
    <p:sldId id="320" r:id="rId61"/>
    <p:sldId id="323" r:id="rId62"/>
    <p:sldId id="272" r:id="rId63"/>
    <p:sldId id="324" r:id="rId64"/>
    <p:sldId id="260" r:id="rId65"/>
    <p:sldId id="274"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71"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szynski, Thomas J" userId="4ba5c35f-3492-4a6e-bbc4-bbf8a2457d21" providerId="ADAL" clId="{2B2EEEB9-F754-4E08-B01C-C8447B3870BD}"/>
    <pc:docChg chg="undo custSel addSld modSld">
      <pc:chgData name="Duszynski, Thomas J" userId="4ba5c35f-3492-4a6e-bbc4-bbf8a2457d21" providerId="ADAL" clId="{2B2EEEB9-F754-4E08-B01C-C8447B3870BD}" dt="2024-02-20T19:44:52.277" v="634" actId="27636"/>
      <pc:docMkLst>
        <pc:docMk/>
      </pc:docMkLst>
      <pc:sldChg chg="modSp mod">
        <pc:chgData name="Duszynski, Thomas J" userId="4ba5c35f-3492-4a6e-bbc4-bbf8a2457d21" providerId="ADAL" clId="{2B2EEEB9-F754-4E08-B01C-C8447B3870BD}" dt="2024-02-19T19:10:06.353" v="5" actId="20577"/>
        <pc:sldMkLst>
          <pc:docMk/>
          <pc:sldMk cId="2904777392" sldId="262"/>
        </pc:sldMkLst>
        <pc:spChg chg="mod">
          <ac:chgData name="Duszynski, Thomas J" userId="4ba5c35f-3492-4a6e-bbc4-bbf8a2457d21" providerId="ADAL" clId="{2B2EEEB9-F754-4E08-B01C-C8447B3870BD}" dt="2024-02-19T19:10:06.353" v="5" actId="20577"/>
          <ac:spMkLst>
            <pc:docMk/>
            <pc:sldMk cId="2904777392" sldId="262"/>
            <ac:spMk id="3" creationId="{CAE1389B-E192-AFAC-E694-683AB9AD1D20}"/>
          </ac:spMkLst>
        </pc:spChg>
      </pc:sldChg>
      <pc:sldChg chg="modSp new mod">
        <pc:chgData name="Duszynski, Thomas J" userId="4ba5c35f-3492-4a6e-bbc4-bbf8a2457d21" providerId="ADAL" clId="{2B2EEEB9-F754-4E08-B01C-C8447B3870BD}" dt="2024-02-19T19:11:20.368" v="8" actId="27636"/>
        <pc:sldMkLst>
          <pc:docMk/>
          <pc:sldMk cId="1904896423" sldId="273"/>
        </pc:sldMkLst>
        <pc:spChg chg="mod">
          <ac:chgData name="Duszynski, Thomas J" userId="4ba5c35f-3492-4a6e-bbc4-bbf8a2457d21" providerId="ADAL" clId="{2B2EEEB9-F754-4E08-B01C-C8447B3870BD}" dt="2024-02-19T19:11:20.368" v="8" actId="27636"/>
          <ac:spMkLst>
            <pc:docMk/>
            <pc:sldMk cId="1904896423" sldId="273"/>
            <ac:spMk id="3" creationId="{8CD921D0-9829-8F71-0445-1D8E77BF7D48}"/>
          </ac:spMkLst>
        </pc:spChg>
      </pc:sldChg>
      <pc:sldChg chg="modSp new mod">
        <pc:chgData name="Duszynski, Thomas J" userId="4ba5c35f-3492-4a6e-bbc4-bbf8a2457d21" providerId="ADAL" clId="{2B2EEEB9-F754-4E08-B01C-C8447B3870BD}" dt="2024-02-20T13:56:31.025" v="631" actId="20577"/>
        <pc:sldMkLst>
          <pc:docMk/>
          <pc:sldMk cId="470673602" sldId="274"/>
        </pc:sldMkLst>
        <pc:spChg chg="mod">
          <ac:chgData name="Duszynski, Thomas J" userId="4ba5c35f-3492-4a6e-bbc4-bbf8a2457d21" providerId="ADAL" clId="{2B2EEEB9-F754-4E08-B01C-C8447B3870BD}" dt="2024-02-19T19:12:28.526" v="20" actId="20577"/>
          <ac:spMkLst>
            <pc:docMk/>
            <pc:sldMk cId="470673602" sldId="274"/>
            <ac:spMk id="2" creationId="{7A5A511E-CF19-A199-CAF7-A8892816CA08}"/>
          </ac:spMkLst>
        </pc:spChg>
        <pc:spChg chg="mod">
          <ac:chgData name="Duszynski, Thomas J" userId="4ba5c35f-3492-4a6e-bbc4-bbf8a2457d21" providerId="ADAL" clId="{2B2EEEB9-F754-4E08-B01C-C8447B3870BD}" dt="2024-02-20T13:56:31.025" v="631" actId="20577"/>
          <ac:spMkLst>
            <pc:docMk/>
            <pc:sldMk cId="470673602" sldId="274"/>
            <ac:spMk id="3" creationId="{30D38B80-1C0C-F1C2-D2E3-850A057B237E}"/>
          </ac:spMkLst>
        </pc:spChg>
      </pc:sldChg>
      <pc:sldChg chg="modSp new mod">
        <pc:chgData name="Duszynski, Thomas J" userId="4ba5c35f-3492-4a6e-bbc4-bbf8a2457d21" providerId="ADAL" clId="{2B2EEEB9-F754-4E08-B01C-C8447B3870BD}" dt="2024-02-20T13:54:25.299" v="452" actId="1076"/>
        <pc:sldMkLst>
          <pc:docMk/>
          <pc:sldMk cId="3016762726" sldId="275"/>
        </pc:sldMkLst>
        <pc:spChg chg="mod">
          <ac:chgData name="Duszynski, Thomas J" userId="4ba5c35f-3492-4a6e-bbc4-bbf8a2457d21" providerId="ADAL" clId="{2B2EEEB9-F754-4E08-B01C-C8447B3870BD}" dt="2024-02-20T13:54:25.299" v="452" actId="1076"/>
          <ac:spMkLst>
            <pc:docMk/>
            <pc:sldMk cId="3016762726" sldId="275"/>
            <ac:spMk id="2" creationId="{1980318C-538C-7516-AE00-66DC12F5982E}"/>
          </ac:spMkLst>
        </pc:spChg>
        <pc:spChg chg="mod">
          <ac:chgData name="Duszynski, Thomas J" userId="4ba5c35f-3492-4a6e-bbc4-bbf8a2457d21" providerId="ADAL" clId="{2B2EEEB9-F754-4E08-B01C-C8447B3870BD}" dt="2024-02-20T13:49:48.484" v="449" actId="313"/>
          <ac:spMkLst>
            <pc:docMk/>
            <pc:sldMk cId="3016762726" sldId="275"/>
            <ac:spMk id="3" creationId="{8C18D4D1-DE91-4E68-3575-3397094FF4A4}"/>
          </ac:spMkLst>
        </pc:spChg>
      </pc:sldChg>
      <pc:sldChg chg="modSp new mod">
        <pc:chgData name="Duszynski, Thomas J" userId="4ba5c35f-3492-4a6e-bbc4-bbf8a2457d21" providerId="ADAL" clId="{2B2EEEB9-F754-4E08-B01C-C8447B3870BD}" dt="2024-02-20T13:55:24.649" v="628" actId="20577"/>
        <pc:sldMkLst>
          <pc:docMk/>
          <pc:sldMk cId="276117015" sldId="276"/>
        </pc:sldMkLst>
        <pc:spChg chg="mod">
          <ac:chgData name="Duszynski, Thomas J" userId="4ba5c35f-3492-4a6e-bbc4-bbf8a2457d21" providerId="ADAL" clId="{2B2EEEB9-F754-4E08-B01C-C8447B3870BD}" dt="2024-02-20T13:54:33.308" v="453"/>
          <ac:spMkLst>
            <pc:docMk/>
            <pc:sldMk cId="276117015" sldId="276"/>
            <ac:spMk id="2" creationId="{14AB00CD-2BCE-FBDD-A80B-2D9946D1C936}"/>
          </ac:spMkLst>
        </pc:spChg>
        <pc:spChg chg="mod">
          <ac:chgData name="Duszynski, Thomas J" userId="4ba5c35f-3492-4a6e-bbc4-bbf8a2457d21" providerId="ADAL" clId="{2B2EEEB9-F754-4E08-B01C-C8447B3870BD}" dt="2024-02-20T13:55:24.649" v="628" actId="20577"/>
          <ac:spMkLst>
            <pc:docMk/>
            <pc:sldMk cId="276117015" sldId="276"/>
            <ac:spMk id="3" creationId="{A7E2F8CE-8B2F-1321-E386-397780CCE80D}"/>
          </ac:spMkLst>
        </pc:spChg>
      </pc:sldChg>
      <pc:sldChg chg="modSp new mod">
        <pc:chgData name="Duszynski, Thomas J" userId="4ba5c35f-3492-4a6e-bbc4-bbf8a2457d21" providerId="ADAL" clId="{2B2EEEB9-F754-4E08-B01C-C8447B3870BD}" dt="2024-02-20T19:44:52.277" v="634" actId="27636"/>
        <pc:sldMkLst>
          <pc:docMk/>
          <pc:sldMk cId="3400211810" sldId="277"/>
        </pc:sldMkLst>
        <pc:spChg chg="mod">
          <ac:chgData name="Duszynski, Thomas J" userId="4ba5c35f-3492-4a6e-bbc4-bbf8a2457d21" providerId="ADAL" clId="{2B2EEEB9-F754-4E08-B01C-C8447B3870BD}" dt="2024-02-20T19:44:52.277" v="634" actId="27636"/>
          <ac:spMkLst>
            <pc:docMk/>
            <pc:sldMk cId="3400211810" sldId="277"/>
            <ac:spMk id="3" creationId="{896ED0DF-6554-2A3A-6ECC-2FD475DC1109}"/>
          </ac:spMkLst>
        </pc:spChg>
      </pc:sldChg>
    </pc:docChg>
  </pc:docChgLst>
  <pc:docChgLst>
    <pc:chgData name="Duszynski, Thomas J" userId="4ba5c35f-3492-4a6e-bbc4-bbf8a2457d21" providerId="ADAL" clId="{32047732-DBB4-471B-9885-0EF6A4091EFB}"/>
    <pc:docChg chg="custSel addSld modSld">
      <pc:chgData name="Duszynski, Thomas J" userId="4ba5c35f-3492-4a6e-bbc4-bbf8a2457d21" providerId="ADAL" clId="{32047732-DBB4-471B-9885-0EF6A4091EFB}" dt="2024-02-02T13:30:21.280" v="460" actId="20577"/>
      <pc:docMkLst>
        <pc:docMk/>
      </pc:docMkLst>
      <pc:sldChg chg="modSp mod">
        <pc:chgData name="Duszynski, Thomas J" userId="4ba5c35f-3492-4a6e-bbc4-bbf8a2457d21" providerId="ADAL" clId="{32047732-DBB4-471B-9885-0EF6A4091EFB}" dt="2024-02-02T13:19:25.621" v="12" actId="20577"/>
        <pc:sldMkLst>
          <pc:docMk/>
          <pc:sldMk cId="574468648" sldId="256"/>
        </pc:sldMkLst>
        <pc:spChg chg="mod">
          <ac:chgData name="Duszynski, Thomas J" userId="4ba5c35f-3492-4a6e-bbc4-bbf8a2457d21" providerId="ADAL" clId="{32047732-DBB4-471B-9885-0EF6A4091EFB}" dt="2024-02-02T13:19:25.621" v="12" actId="20577"/>
          <ac:spMkLst>
            <pc:docMk/>
            <pc:sldMk cId="574468648" sldId="256"/>
            <ac:spMk id="2" creationId="{25045761-EC10-C545-8898-172EDE33B97B}"/>
          </ac:spMkLst>
        </pc:spChg>
        <pc:spChg chg="mod">
          <ac:chgData name="Duszynski, Thomas J" userId="4ba5c35f-3492-4a6e-bbc4-bbf8a2457d21" providerId="ADAL" clId="{32047732-DBB4-471B-9885-0EF6A4091EFB}" dt="2024-02-02T13:19:22.391" v="11" actId="2711"/>
          <ac:spMkLst>
            <pc:docMk/>
            <pc:sldMk cId="574468648" sldId="256"/>
            <ac:spMk id="3" creationId="{F95006D8-5BA1-3825-62DD-895EC8E2389D}"/>
          </ac:spMkLst>
        </pc:spChg>
      </pc:sldChg>
      <pc:sldChg chg="modSp mod">
        <pc:chgData name="Duszynski, Thomas J" userId="4ba5c35f-3492-4a6e-bbc4-bbf8a2457d21" providerId="ADAL" clId="{32047732-DBB4-471B-9885-0EF6A4091EFB}" dt="2024-02-02T13:23:08.144" v="345" actId="6549"/>
        <pc:sldMkLst>
          <pc:docMk/>
          <pc:sldMk cId="1057025815" sldId="257"/>
        </pc:sldMkLst>
        <pc:spChg chg="mod">
          <ac:chgData name="Duszynski, Thomas J" userId="4ba5c35f-3492-4a6e-bbc4-bbf8a2457d21" providerId="ADAL" clId="{32047732-DBB4-471B-9885-0EF6A4091EFB}" dt="2024-02-02T13:23:04.834" v="344" actId="20577"/>
          <ac:spMkLst>
            <pc:docMk/>
            <pc:sldMk cId="1057025815" sldId="257"/>
            <ac:spMk id="2" creationId="{A17F3071-A4FB-0087-F73F-702092C153B0}"/>
          </ac:spMkLst>
        </pc:spChg>
        <pc:spChg chg="mod">
          <ac:chgData name="Duszynski, Thomas J" userId="4ba5c35f-3492-4a6e-bbc4-bbf8a2457d21" providerId="ADAL" clId="{32047732-DBB4-471B-9885-0EF6A4091EFB}" dt="2024-02-02T13:23:08.144" v="345" actId="6549"/>
          <ac:spMkLst>
            <pc:docMk/>
            <pc:sldMk cId="1057025815" sldId="257"/>
            <ac:spMk id="3" creationId="{21BAECC5-A1CE-1E2E-401D-60EF1C6ABA97}"/>
          </ac:spMkLst>
        </pc:spChg>
      </pc:sldChg>
      <pc:sldChg chg="modSp mod">
        <pc:chgData name="Duszynski, Thomas J" userId="4ba5c35f-3492-4a6e-bbc4-bbf8a2457d21" providerId="ADAL" clId="{32047732-DBB4-471B-9885-0EF6A4091EFB}" dt="2024-02-02T13:25:53.006" v="385" actId="2711"/>
        <pc:sldMkLst>
          <pc:docMk/>
          <pc:sldMk cId="4040500836" sldId="258"/>
        </pc:sldMkLst>
        <pc:spChg chg="mod">
          <ac:chgData name="Duszynski, Thomas J" userId="4ba5c35f-3492-4a6e-bbc4-bbf8a2457d21" providerId="ADAL" clId="{32047732-DBB4-471B-9885-0EF6A4091EFB}" dt="2024-02-02T13:25:46.176" v="384" actId="113"/>
          <ac:spMkLst>
            <pc:docMk/>
            <pc:sldMk cId="4040500836" sldId="258"/>
            <ac:spMk id="2" creationId="{029BA0CF-4A6D-6C42-A4DA-5B0F444AE61E}"/>
          </ac:spMkLst>
        </pc:spChg>
        <pc:spChg chg="mod">
          <ac:chgData name="Duszynski, Thomas J" userId="4ba5c35f-3492-4a6e-bbc4-bbf8a2457d21" providerId="ADAL" clId="{32047732-DBB4-471B-9885-0EF6A4091EFB}" dt="2024-02-02T13:25:53.006" v="385" actId="2711"/>
          <ac:spMkLst>
            <pc:docMk/>
            <pc:sldMk cId="4040500836" sldId="258"/>
            <ac:spMk id="3" creationId="{5457BAF2-FF4C-AD45-7FD2-C8A75EF48950}"/>
          </ac:spMkLst>
        </pc:spChg>
      </pc:sldChg>
      <pc:sldChg chg="modSp mod">
        <pc:chgData name="Duszynski, Thomas J" userId="4ba5c35f-3492-4a6e-bbc4-bbf8a2457d21" providerId="ADAL" clId="{32047732-DBB4-471B-9885-0EF6A4091EFB}" dt="2024-02-02T13:29:18.120" v="439" actId="2711"/>
        <pc:sldMkLst>
          <pc:docMk/>
          <pc:sldMk cId="4180376160" sldId="259"/>
        </pc:sldMkLst>
        <pc:spChg chg="mod">
          <ac:chgData name="Duszynski, Thomas J" userId="4ba5c35f-3492-4a6e-bbc4-bbf8a2457d21" providerId="ADAL" clId="{32047732-DBB4-471B-9885-0EF6A4091EFB}" dt="2024-02-02T13:29:05.869" v="428" actId="2711"/>
          <ac:spMkLst>
            <pc:docMk/>
            <pc:sldMk cId="4180376160" sldId="259"/>
            <ac:spMk id="2" creationId="{5C43906E-64B9-D6C5-D37F-02A436076142}"/>
          </ac:spMkLst>
        </pc:spChg>
        <pc:spChg chg="mod">
          <ac:chgData name="Duszynski, Thomas J" userId="4ba5c35f-3492-4a6e-bbc4-bbf8a2457d21" providerId="ADAL" clId="{32047732-DBB4-471B-9885-0EF6A4091EFB}" dt="2024-02-02T13:29:18.120" v="439" actId="2711"/>
          <ac:spMkLst>
            <pc:docMk/>
            <pc:sldMk cId="4180376160" sldId="259"/>
            <ac:spMk id="3" creationId="{BE024D46-910A-8AE5-9A98-4BDFA00F9001}"/>
          </ac:spMkLst>
        </pc:spChg>
      </pc:sldChg>
      <pc:sldChg chg="modSp mod">
        <pc:chgData name="Duszynski, Thomas J" userId="4ba5c35f-3492-4a6e-bbc4-bbf8a2457d21" providerId="ADAL" clId="{32047732-DBB4-471B-9885-0EF6A4091EFB}" dt="2024-02-02T13:30:21.280" v="460" actId="20577"/>
        <pc:sldMkLst>
          <pc:docMk/>
          <pc:sldMk cId="2342907239" sldId="260"/>
        </pc:sldMkLst>
        <pc:spChg chg="mod">
          <ac:chgData name="Duszynski, Thomas J" userId="4ba5c35f-3492-4a6e-bbc4-bbf8a2457d21" providerId="ADAL" clId="{32047732-DBB4-471B-9885-0EF6A4091EFB}" dt="2024-02-02T13:30:21.280" v="460" actId="20577"/>
          <ac:spMkLst>
            <pc:docMk/>
            <pc:sldMk cId="2342907239" sldId="260"/>
            <ac:spMk id="2" creationId="{2A698662-7354-1BCD-1A88-FD7CA11FE85F}"/>
          </ac:spMkLst>
        </pc:spChg>
        <pc:spChg chg="mod">
          <ac:chgData name="Duszynski, Thomas J" userId="4ba5c35f-3492-4a6e-bbc4-bbf8a2457d21" providerId="ADAL" clId="{32047732-DBB4-471B-9885-0EF6A4091EFB}" dt="2024-02-02T13:30:16.135" v="451" actId="6549"/>
          <ac:spMkLst>
            <pc:docMk/>
            <pc:sldMk cId="2342907239" sldId="260"/>
            <ac:spMk id="3" creationId="{5458DB0B-4452-929F-20C1-A5A0950934DF}"/>
          </ac:spMkLst>
        </pc:spChg>
      </pc:sldChg>
      <pc:sldChg chg="modSp new mod">
        <pc:chgData name="Duszynski, Thomas J" userId="4ba5c35f-3492-4a6e-bbc4-bbf8a2457d21" providerId="ADAL" clId="{32047732-DBB4-471B-9885-0EF6A4091EFB}" dt="2024-02-02T13:20:58.338" v="288" actId="6549"/>
        <pc:sldMkLst>
          <pc:docMk/>
          <pc:sldMk cId="1213356732" sldId="261"/>
        </pc:sldMkLst>
        <pc:spChg chg="mod">
          <ac:chgData name="Duszynski, Thomas J" userId="4ba5c35f-3492-4a6e-bbc4-bbf8a2457d21" providerId="ADAL" clId="{32047732-DBB4-471B-9885-0EF6A4091EFB}" dt="2024-02-02T13:19:50.065" v="31" actId="20577"/>
          <ac:spMkLst>
            <pc:docMk/>
            <pc:sldMk cId="1213356732" sldId="261"/>
            <ac:spMk id="2" creationId="{E588138F-4EF9-B5BB-D585-947CE09AE7FB}"/>
          </ac:spMkLst>
        </pc:spChg>
        <pc:spChg chg="mod">
          <ac:chgData name="Duszynski, Thomas J" userId="4ba5c35f-3492-4a6e-bbc4-bbf8a2457d21" providerId="ADAL" clId="{32047732-DBB4-471B-9885-0EF6A4091EFB}" dt="2024-02-02T13:20:58.338" v="288" actId="6549"/>
          <ac:spMkLst>
            <pc:docMk/>
            <pc:sldMk cId="1213356732" sldId="261"/>
            <ac:spMk id="3" creationId="{F5451444-352F-793E-4162-327C161F19B3}"/>
          </ac:spMkLst>
        </pc:spChg>
      </pc:sldChg>
      <pc:sldChg chg="modSp new mod">
        <pc:chgData name="Duszynski, Thomas J" userId="4ba5c35f-3492-4a6e-bbc4-bbf8a2457d21" providerId="ADAL" clId="{32047732-DBB4-471B-9885-0EF6A4091EFB}" dt="2024-02-02T13:21:26.170" v="312"/>
        <pc:sldMkLst>
          <pc:docMk/>
          <pc:sldMk cId="2904777392" sldId="262"/>
        </pc:sldMkLst>
        <pc:spChg chg="mod">
          <ac:chgData name="Duszynski, Thomas J" userId="4ba5c35f-3492-4a6e-bbc4-bbf8a2457d21" providerId="ADAL" clId="{32047732-DBB4-471B-9885-0EF6A4091EFB}" dt="2024-02-02T13:21:11.509" v="309" actId="20577"/>
          <ac:spMkLst>
            <pc:docMk/>
            <pc:sldMk cId="2904777392" sldId="262"/>
            <ac:spMk id="2" creationId="{1A9DD4FB-49E1-0E87-F7CF-F523A66B6E9D}"/>
          </ac:spMkLst>
        </pc:spChg>
        <pc:spChg chg="mod">
          <ac:chgData name="Duszynski, Thomas J" userId="4ba5c35f-3492-4a6e-bbc4-bbf8a2457d21" providerId="ADAL" clId="{32047732-DBB4-471B-9885-0EF6A4091EFB}" dt="2024-02-02T13:21:26.170" v="312"/>
          <ac:spMkLst>
            <pc:docMk/>
            <pc:sldMk cId="2904777392" sldId="262"/>
            <ac:spMk id="3" creationId="{CAE1389B-E192-AFAC-E694-683AB9AD1D20}"/>
          </ac:spMkLst>
        </pc:spChg>
      </pc:sldChg>
      <pc:sldChg chg="modSp new mod">
        <pc:chgData name="Duszynski, Thomas J" userId="4ba5c35f-3492-4a6e-bbc4-bbf8a2457d21" providerId="ADAL" clId="{32047732-DBB4-471B-9885-0EF6A4091EFB}" dt="2024-02-02T13:22:52.150" v="321"/>
        <pc:sldMkLst>
          <pc:docMk/>
          <pc:sldMk cId="803454930" sldId="263"/>
        </pc:sldMkLst>
        <pc:spChg chg="mod">
          <ac:chgData name="Duszynski, Thomas J" userId="4ba5c35f-3492-4a6e-bbc4-bbf8a2457d21" providerId="ADAL" clId="{32047732-DBB4-471B-9885-0EF6A4091EFB}" dt="2024-02-02T13:22:41.824" v="319" actId="2711"/>
          <ac:spMkLst>
            <pc:docMk/>
            <pc:sldMk cId="803454930" sldId="263"/>
            <ac:spMk id="2" creationId="{686A553E-A1C2-E7E1-B919-090DAD3372E6}"/>
          </ac:spMkLst>
        </pc:spChg>
        <pc:spChg chg="mod">
          <ac:chgData name="Duszynski, Thomas J" userId="4ba5c35f-3492-4a6e-bbc4-bbf8a2457d21" providerId="ADAL" clId="{32047732-DBB4-471B-9885-0EF6A4091EFB}" dt="2024-02-02T13:22:52.150" v="321"/>
          <ac:spMkLst>
            <pc:docMk/>
            <pc:sldMk cId="803454930" sldId="263"/>
            <ac:spMk id="3" creationId="{8D7337CB-54E7-2B61-CFBB-6EED7A557191}"/>
          </ac:spMkLst>
        </pc:spChg>
      </pc:sldChg>
      <pc:sldChg chg="modSp new mod">
        <pc:chgData name="Duszynski, Thomas J" userId="4ba5c35f-3492-4a6e-bbc4-bbf8a2457d21" providerId="ADAL" clId="{32047732-DBB4-471B-9885-0EF6A4091EFB}" dt="2024-02-02T13:23:56.925" v="355" actId="2711"/>
        <pc:sldMkLst>
          <pc:docMk/>
          <pc:sldMk cId="872112213" sldId="264"/>
        </pc:sldMkLst>
        <pc:spChg chg="mod">
          <ac:chgData name="Duszynski, Thomas J" userId="4ba5c35f-3492-4a6e-bbc4-bbf8a2457d21" providerId="ADAL" clId="{32047732-DBB4-471B-9885-0EF6A4091EFB}" dt="2024-02-02T13:23:39.864" v="351" actId="113"/>
          <ac:spMkLst>
            <pc:docMk/>
            <pc:sldMk cId="872112213" sldId="264"/>
            <ac:spMk id="2" creationId="{938D02F4-4258-CFB5-AF2D-C4E6BAB31C2F}"/>
          </ac:spMkLst>
        </pc:spChg>
        <pc:spChg chg="mod">
          <ac:chgData name="Duszynski, Thomas J" userId="4ba5c35f-3492-4a6e-bbc4-bbf8a2457d21" providerId="ADAL" clId="{32047732-DBB4-471B-9885-0EF6A4091EFB}" dt="2024-02-02T13:23:56.925" v="355" actId="2711"/>
          <ac:spMkLst>
            <pc:docMk/>
            <pc:sldMk cId="872112213" sldId="264"/>
            <ac:spMk id="3" creationId="{3FA77EAB-28F2-A164-8A41-AB58AD120ACD}"/>
          </ac:spMkLst>
        </pc:spChg>
      </pc:sldChg>
      <pc:sldChg chg="modSp new mod">
        <pc:chgData name="Duszynski, Thomas J" userId="4ba5c35f-3492-4a6e-bbc4-bbf8a2457d21" providerId="ADAL" clId="{32047732-DBB4-471B-9885-0EF6A4091EFB}" dt="2024-02-02T13:24:24.925" v="362"/>
        <pc:sldMkLst>
          <pc:docMk/>
          <pc:sldMk cId="1408369578" sldId="265"/>
        </pc:sldMkLst>
        <pc:spChg chg="mod">
          <ac:chgData name="Duszynski, Thomas J" userId="4ba5c35f-3492-4a6e-bbc4-bbf8a2457d21" providerId="ADAL" clId="{32047732-DBB4-471B-9885-0EF6A4091EFB}" dt="2024-02-02T13:24:15.465" v="359" actId="2711"/>
          <ac:spMkLst>
            <pc:docMk/>
            <pc:sldMk cId="1408369578" sldId="265"/>
            <ac:spMk id="2" creationId="{0D63CAE8-97F5-8192-3FC5-3D40EAFBAC9F}"/>
          </ac:spMkLst>
        </pc:spChg>
        <pc:spChg chg="mod">
          <ac:chgData name="Duszynski, Thomas J" userId="4ba5c35f-3492-4a6e-bbc4-bbf8a2457d21" providerId="ADAL" clId="{32047732-DBB4-471B-9885-0EF6A4091EFB}" dt="2024-02-02T13:24:24.925" v="362"/>
          <ac:spMkLst>
            <pc:docMk/>
            <pc:sldMk cId="1408369578" sldId="265"/>
            <ac:spMk id="3" creationId="{0A12D59C-6D13-3070-3762-4B73DCDAB94D}"/>
          </ac:spMkLst>
        </pc:spChg>
      </pc:sldChg>
      <pc:sldChg chg="modSp new mod">
        <pc:chgData name="Duszynski, Thomas J" userId="4ba5c35f-3492-4a6e-bbc4-bbf8a2457d21" providerId="ADAL" clId="{32047732-DBB4-471B-9885-0EF6A4091EFB}" dt="2024-02-02T13:24:58.796" v="371"/>
        <pc:sldMkLst>
          <pc:docMk/>
          <pc:sldMk cId="4043348317" sldId="266"/>
        </pc:sldMkLst>
        <pc:spChg chg="mod">
          <ac:chgData name="Duszynski, Thomas J" userId="4ba5c35f-3492-4a6e-bbc4-bbf8a2457d21" providerId="ADAL" clId="{32047732-DBB4-471B-9885-0EF6A4091EFB}" dt="2024-02-02T13:24:49.005" v="368" actId="113"/>
          <ac:spMkLst>
            <pc:docMk/>
            <pc:sldMk cId="4043348317" sldId="266"/>
            <ac:spMk id="2" creationId="{82700E71-BC41-EE40-09A3-D7B6746D621B}"/>
          </ac:spMkLst>
        </pc:spChg>
        <pc:spChg chg="mod">
          <ac:chgData name="Duszynski, Thomas J" userId="4ba5c35f-3492-4a6e-bbc4-bbf8a2457d21" providerId="ADAL" clId="{32047732-DBB4-471B-9885-0EF6A4091EFB}" dt="2024-02-02T13:24:58.796" v="371"/>
          <ac:spMkLst>
            <pc:docMk/>
            <pc:sldMk cId="4043348317" sldId="266"/>
            <ac:spMk id="3" creationId="{AE7708B2-2E2A-9D76-1C80-65AE8A654795}"/>
          </ac:spMkLst>
        </pc:spChg>
      </pc:sldChg>
      <pc:sldChg chg="modSp new mod">
        <pc:chgData name="Duszynski, Thomas J" userId="4ba5c35f-3492-4a6e-bbc4-bbf8a2457d21" providerId="ADAL" clId="{32047732-DBB4-471B-9885-0EF6A4091EFB}" dt="2024-02-02T13:25:24.646" v="378"/>
        <pc:sldMkLst>
          <pc:docMk/>
          <pc:sldMk cId="2499391364" sldId="267"/>
        </pc:sldMkLst>
        <pc:spChg chg="mod">
          <ac:chgData name="Duszynski, Thomas J" userId="4ba5c35f-3492-4a6e-bbc4-bbf8a2457d21" providerId="ADAL" clId="{32047732-DBB4-471B-9885-0EF6A4091EFB}" dt="2024-02-02T13:25:15.956" v="375" actId="2711"/>
          <ac:spMkLst>
            <pc:docMk/>
            <pc:sldMk cId="2499391364" sldId="267"/>
            <ac:spMk id="2" creationId="{D1C2C9CE-12E9-7BDA-9696-A068B8733F2A}"/>
          </ac:spMkLst>
        </pc:spChg>
        <pc:spChg chg="mod">
          <ac:chgData name="Duszynski, Thomas J" userId="4ba5c35f-3492-4a6e-bbc4-bbf8a2457d21" providerId="ADAL" clId="{32047732-DBB4-471B-9885-0EF6A4091EFB}" dt="2024-02-02T13:25:24.646" v="378"/>
          <ac:spMkLst>
            <pc:docMk/>
            <pc:sldMk cId="2499391364" sldId="267"/>
            <ac:spMk id="3" creationId="{772896C0-2C0B-EE0F-50A8-E6B402B9BFAD}"/>
          </ac:spMkLst>
        </pc:spChg>
      </pc:sldChg>
      <pc:sldChg chg="modSp new mod">
        <pc:chgData name="Duszynski, Thomas J" userId="4ba5c35f-3492-4a6e-bbc4-bbf8a2457d21" providerId="ADAL" clId="{32047732-DBB4-471B-9885-0EF6A4091EFB}" dt="2024-02-02T13:26:46.337" v="395" actId="2711"/>
        <pc:sldMkLst>
          <pc:docMk/>
          <pc:sldMk cId="2607590921" sldId="268"/>
        </pc:sldMkLst>
        <pc:spChg chg="mod">
          <ac:chgData name="Duszynski, Thomas J" userId="4ba5c35f-3492-4a6e-bbc4-bbf8a2457d21" providerId="ADAL" clId="{32047732-DBB4-471B-9885-0EF6A4091EFB}" dt="2024-02-02T13:26:26.917" v="391" actId="2711"/>
          <ac:spMkLst>
            <pc:docMk/>
            <pc:sldMk cId="2607590921" sldId="268"/>
            <ac:spMk id="2" creationId="{8672551C-B92E-C7FC-C27A-BA4365C057D4}"/>
          </ac:spMkLst>
        </pc:spChg>
        <pc:spChg chg="mod">
          <ac:chgData name="Duszynski, Thomas J" userId="4ba5c35f-3492-4a6e-bbc4-bbf8a2457d21" providerId="ADAL" clId="{32047732-DBB4-471B-9885-0EF6A4091EFB}" dt="2024-02-02T13:26:46.337" v="395" actId="2711"/>
          <ac:spMkLst>
            <pc:docMk/>
            <pc:sldMk cId="2607590921" sldId="268"/>
            <ac:spMk id="3" creationId="{D8BAB0BD-E426-B032-5D92-05B88486A732}"/>
          </ac:spMkLst>
        </pc:spChg>
      </pc:sldChg>
      <pc:sldChg chg="modSp new mod">
        <pc:chgData name="Duszynski, Thomas J" userId="4ba5c35f-3492-4a6e-bbc4-bbf8a2457d21" providerId="ADAL" clId="{32047732-DBB4-471B-9885-0EF6A4091EFB}" dt="2024-02-02T13:27:21.328" v="403" actId="2711"/>
        <pc:sldMkLst>
          <pc:docMk/>
          <pc:sldMk cId="3359264611" sldId="269"/>
        </pc:sldMkLst>
        <pc:spChg chg="mod">
          <ac:chgData name="Duszynski, Thomas J" userId="4ba5c35f-3492-4a6e-bbc4-bbf8a2457d21" providerId="ADAL" clId="{32047732-DBB4-471B-9885-0EF6A4091EFB}" dt="2024-02-02T13:27:05.638" v="399" actId="2711"/>
          <ac:spMkLst>
            <pc:docMk/>
            <pc:sldMk cId="3359264611" sldId="269"/>
            <ac:spMk id="2" creationId="{A2B56219-2304-D3AA-2DC5-8EF2D7C93DD2}"/>
          </ac:spMkLst>
        </pc:spChg>
        <pc:spChg chg="mod">
          <ac:chgData name="Duszynski, Thomas J" userId="4ba5c35f-3492-4a6e-bbc4-bbf8a2457d21" providerId="ADAL" clId="{32047732-DBB4-471B-9885-0EF6A4091EFB}" dt="2024-02-02T13:27:21.328" v="403" actId="2711"/>
          <ac:spMkLst>
            <pc:docMk/>
            <pc:sldMk cId="3359264611" sldId="269"/>
            <ac:spMk id="3" creationId="{09E7364A-2CB2-F187-6990-8E22C54D82AB}"/>
          </ac:spMkLst>
        </pc:spChg>
      </pc:sldChg>
      <pc:sldChg chg="modSp new mod">
        <pc:chgData name="Duszynski, Thomas J" userId="4ba5c35f-3492-4a6e-bbc4-bbf8a2457d21" providerId="ADAL" clId="{32047732-DBB4-471B-9885-0EF6A4091EFB}" dt="2024-02-02T13:27:59.728" v="412" actId="113"/>
        <pc:sldMkLst>
          <pc:docMk/>
          <pc:sldMk cId="579977769" sldId="270"/>
        </pc:sldMkLst>
        <pc:spChg chg="mod">
          <ac:chgData name="Duszynski, Thomas J" userId="4ba5c35f-3492-4a6e-bbc4-bbf8a2457d21" providerId="ADAL" clId="{32047732-DBB4-471B-9885-0EF6A4091EFB}" dt="2024-02-02T13:27:59.728" v="412" actId="113"/>
          <ac:spMkLst>
            <pc:docMk/>
            <pc:sldMk cId="579977769" sldId="270"/>
            <ac:spMk id="2" creationId="{3650751B-EBC5-D74E-DDD7-5E7927DA662D}"/>
          </ac:spMkLst>
        </pc:spChg>
        <pc:spChg chg="mod">
          <ac:chgData name="Duszynski, Thomas J" userId="4ba5c35f-3492-4a6e-bbc4-bbf8a2457d21" providerId="ADAL" clId="{32047732-DBB4-471B-9885-0EF6A4091EFB}" dt="2024-02-02T13:27:55.068" v="411" actId="2711"/>
          <ac:spMkLst>
            <pc:docMk/>
            <pc:sldMk cId="579977769" sldId="270"/>
            <ac:spMk id="3" creationId="{38201585-0997-C0DD-24B2-FF08E71C9A43}"/>
          </ac:spMkLst>
        </pc:spChg>
      </pc:sldChg>
      <pc:sldChg chg="modSp new mod">
        <pc:chgData name="Duszynski, Thomas J" userId="4ba5c35f-3492-4a6e-bbc4-bbf8a2457d21" providerId="ADAL" clId="{32047732-DBB4-471B-9885-0EF6A4091EFB}" dt="2024-02-02T13:28:45.109" v="422" actId="2711"/>
        <pc:sldMkLst>
          <pc:docMk/>
          <pc:sldMk cId="3358464067" sldId="271"/>
        </pc:sldMkLst>
        <pc:spChg chg="mod">
          <ac:chgData name="Duszynski, Thomas J" userId="4ba5c35f-3492-4a6e-bbc4-bbf8a2457d21" providerId="ADAL" clId="{32047732-DBB4-471B-9885-0EF6A4091EFB}" dt="2024-02-02T13:28:24.849" v="418" actId="113"/>
          <ac:spMkLst>
            <pc:docMk/>
            <pc:sldMk cId="3358464067" sldId="271"/>
            <ac:spMk id="2" creationId="{15DD54CE-3FEE-ABB0-2545-8A82F7CDCB6F}"/>
          </ac:spMkLst>
        </pc:spChg>
        <pc:spChg chg="mod">
          <ac:chgData name="Duszynski, Thomas J" userId="4ba5c35f-3492-4a6e-bbc4-bbf8a2457d21" providerId="ADAL" clId="{32047732-DBB4-471B-9885-0EF6A4091EFB}" dt="2024-02-02T13:28:45.109" v="422" actId="2711"/>
          <ac:spMkLst>
            <pc:docMk/>
            <pc:sldMk cId="3358464067" sldId="271"/>
            <ac:spMk id="3" creationId="{EF4C0D92-022F-5C12-9720-DC20E8EAB325}"/>
          </ac:spMkLst>
        </pc:spChg>
      </pc:sldChg>
      <pc:sldChg chg="modSp new mod">
        <pc:chgData name="Duszynski, Thomas J" userId="4ba5c35f-3492-4a6e-bbc4-bbf8a2457d21" providerId="ADAL" clId="{32047732-DBB4-471B-9885-0EF6A4091EFB}" dt="2024-02-02T13:30:07.490" v="450" actId="2711"/>
        <pc:sldMkLst>
          <pc:docMk/>
          <pc:sldMk cId="1563543028" sldId="272"/>
        </pc:sldMkLst>
        <pc:spChg chg="mod">
          <ac:chgData name="Duszynski, Thomas J" userId="4ba5c35f-3492-4a6e-bbc4-bbf8a2457d21" providerId="ADAL" clId="{32047732-DBB4-471B-9885-0EF6A4091EFB}" dt="2024-02-02T13:29:51.220" v="446" actId="2711"/>
          <ac:spMkLst>
            <pc:docMk/>
            <pc:sldMk cId="1563543028" sldId="272"/>
            <ac:spMk id="2" creationId="{7D4EA720-D021-F899-62A1-7BBA847B8358}"/>
          </ac:spMkLst>
        </pc:spChg>
        <pc:spChg chg="mod">
          <ac:chgData name="Duszynski, Thomas J" userId="4ba5c35f-3492-4a6e-bbc4-bbf8a2457d21" providerId="ADAL" clId="{32047732-DBB4-471B-9885-0EF6A4091EFB}" dt="2024-02-02T13:30:07.490" v="450" actId="2711"/>
          <ac:spMkLst>
            <pc:docMk/>
            <pc:sldMk cId="1563543028" sldId="272"/>
            <ac:spMk id="3" creationId="{F5D6F1F8-CEE8-F9F1-3CA0-427151021BE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8902A-F381-676B-904E-A28D10DD22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446B9C-6C91-0659-D807-C0AF6746FB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BD540C-7E81-4144-CF2B-74757B0A612B}"/>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5" name="Footer Placeholder 4">
            <a:extLst>
              <a:ext uri="{FF2B5EF4-FFF2-40B4-BE49-F238E27FC236}">
                <a16:creationId xmlns:a16="http://schemas.microsoft.com/office/drawing/2014/main" id="{3F01C9C5-13EB-C14F-7250-19C876E25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03E4D1-66BB-C7F3-C75E-5BBF7E0AD00D}"/>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392811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D69A4-40E1-3A24-C96F-35954DACED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1A5DD1-8C7C-BF07-4140-9DFD17C1B0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12963E-0221-63FE-375B-CB2FB5E3451A}"/>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5" name="Footer Placeholder 4">
            <a:extLst>
              <a:ext uri="{FF2B5EF4-FFF2-40B4-BE49-F238E27FC236}">
                <a16:creationId xmlns:a16="http://schemas.microsoft.com/office/drawing/2014/main" id="{49DECD28-5DBB-3E35-9D21-422F94925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AD1D0C-8AD5-3368-AF32-9D1C548A4B91}"/>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145070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4BDC3C-2C82-593B-6946-0CF54D37FA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B37192-8E1E-FB70-1CBA-97FF9644FB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40039B-8F93-F694-0357-3AE6F732B701}"/>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5" name="Footer Placeholder 4">
            <a:extLst>
              <a:ext uri="{FF2B5EF4-FFF2-40B4-BE49-F238E27FC236}">
                <a16:creationId xmlns:a16="http://schemas.microsoft.com/office/drawing/2014/main" id="{5880C7A7-79A9-F815-6D63-12CB761F3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9C797A-79AB-C09D-CAC4-0FD41F74CBF8}"/>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1266850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DF512-A63D-AD3B-57A3-938BDCA4AF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89FE74-9254-11C3-EECC-CE6C16686F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5182FB-A242-E0FE-4861-2580E77F97EA}"/>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5" name="Footer Placeholder 4">
            <a:extLst>
              <a:ext uri="{FF2B5EF4-FFF2-40B4-BE49-F238E27FC236}">
                <a16:creationId xmlns:a16="http://schemas.microsoft.com/office/drawing/2014/main" id="{95767E1B-3908-A353-6713-DFD4B0B53C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1259DA-A567-2BCE-2FD3-6E15B3EDA821}"/>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2691159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ABBB3-1A86-28AF-05CB-1B5C5123A4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F1D36-4E5A-A951-AA05-D9C26E0C6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2CB2C1-8258-918F-2EB6-0AE35DFB0506}"/>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5" name="Footer Placeholder 4">
            <a:extLst>
              <a:ext uri="{FF2B5EF4-FFF2-40B4-BE49-F238E27FC236}">
                <a16:creationId xmlns:a16="http://schemas.microsoft.com/office/drawing/2014/main" id="{523C5C6C-43DD-926D-0879-A6F4A0064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F5492-5A8F-95B4-059A-02A65A806FED}"/>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327683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96F11-75C6-6B8B-F6F8-7B6778AD0E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DE7BAF-215D-A846-6A98-938090507A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297CF8-C79A-0C97-0D81-D3F64F21E3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4BA69F-521E-0D9E-C3AD-3E0AFC9ABF93}"/>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6" name="Footer Placeholder 5">
            <a:extLst>
              <a:ext uri="{FF2B5EF4-FFF2-40B4-BE49-F238E27FC236}">
                <a16:creationId xmlns:a16="http://schemas.microsoft.com/office/drawing/2014/main" id="{9599659D-390C-6BB4-E7A2-D94DA42986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89922C-6449-02A0-2434-6CF5A8F37D7D}"/>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3321881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AA325-7423-0632-DEFA-129CF8B200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EFD084-3AAB-3072-310B-27D6B7976D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076CD3-E7FE-C6E2-AC7E-FD5F679529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5E76B4-CE7D-9D4C-0D58-AD854AA542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6C0C55-0F81-D1CA-569F-E89BD2BC10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05670F-2F4B-3B20-59F6-C0E7CCCB6005}"/>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8" name="Footer Placeholder 7">
            <a:extLst>
              <a:ext uri="{FF2B5EF4-FFF2-40B4-BE49-F238E27FC236}">
                <a16:creationId xmlns:a16="http://schemas.microsoft.com/office/drawing/2014/main" id="{9DFCD266-6316-3197-AD88-2674E0229E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7F7A47-CA09-FAA8-5E49-F8253995D1CD}"/>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3041632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41939-430D-966E-D43B-AF810C3CEA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BAC99C-A4CF-0EE8-A47A-7E9944671265}"/>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4" name="Footer Placeholder 3">
            <a:extLst>
              <a:ext uri="{FF2B5EF4-FFF2-40B4-BE49-F238E27FC236}">
                <a16:creationId xmlns:a16="http://schemas.microsoft.com/office/drawing/2014/main" id="{DC800F1A-F238-E4FD-8C06-5633A7816A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2C79DF-A098-8518-5A5A-2560CC5B0670}"/>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410628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A11338-D192-14A2-FDAF-4A920BC34034}"/>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3" name="Footer Placeholder 2">
            <a:extLst>
              <a:ext uri="{FF2B5EF4-FFF2-40B4-BE49-F238E27FC236}">
                <a16:creationId xmlns:a16="http://schemas.microsoft.com/office/drawing/2014/main" id="{28FD95C3-E742-8EB4-F674-AC6403FEE0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89669E-47E4-57EB-F6F1-6F3690C9A909}"/>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3284407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6FC2F-DE28-BBC0-9E8B-AF9CD782CB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4BC082-9839-EA3B-D590-868EC66C01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DB2A81-40A5-AF14-DEA3-A4293469E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ACB7DA-75EC-016D-29F2-D1C7AF1AAA53}"/>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6" name="Footer Placeholder 5">
            <a:extLst>
              <a:ext uri="{FF2B5EF4-FFF2-40B4-BE49-F238E27FC236}">
                <a16:creationId xmlns:a16="http://schemas.microsoft.com/office/drawing/2014/main" id="{5FC85DAB-6DCD-5ABF-3AF8-007E12A6CA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848BC7-682A-BDD2-CB55-D74463CA2FA1}"/>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42652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AD87-C3A1-A7A3-154F-8749783B09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95B3FC-56DA-CB5D-0646-15D876C83A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40149B-561C-9E15-3ADE-3EB2294E07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0D6F4-49B4-8560-379D-9E68430C18A1}"/>
              </a:ext>
            </a:extLst>
          </p:cNvPr>
          <p:cNvSpPr>
            <a:spLocks noGrp="1"/>
          </p:cNvSpPr>
          <p:nvPr>
            <p:ph type="dt" sz="half" idx="10"/>
          </p:nvPr>
        </p:nvSpPr>
        <p:spPr/>
        <p:txBody>
          <a:bodyPr/>
          <a:lstStyle/>
          <a:p>
            <a:fld id="{C0423F5F-BBC2-4725-A73C-0887F3152C94}" type="datetimeFigureOut">
              <a:rPr lang="en-US" smtClean="0"/>
              <a:t>11/14/2024</a:t>
            </a:fld>
            <a:endParaRPr lang="en-US"/>
          </a:p>
        </p:txBody>
      </p:sp>
      <p:sp>
        <p:nvSpPr>
          <p:cNvPr id="6" name="Footer Placeholder 5">
            <a:extLst>
              <a:ext uri="{FF2B5EF4-FFF2-40B4-BE49-F238E27FC236}">
                <a16:creationId xmlns:a16="http://schemas.microsoft.com/office/drawing/2014/main" id="{C3566759-F52E-D63E-ABD7-F391E99377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A10311-29E8-F644-5106-C4F6362776F2}"/>
              </a:ext>
            </a:extLst>
          </p:cNvPr>
          <p:cNvSpPr>
            <a:spLocks noGrp="1"/>
          </p:cNvSpPr>
          <p:nvPr>
            <p:ph type="sldNum" sz="quarter" idx="12"/>
          </p:nvPr>
        </p:nvSpPr>
        <p:spPr/>
        <p:txBody>
          <a:bodyPr/>
          <a:lstStyle/>
          <a:p>
            <a:fld id="{9DB809E1-42B1-408D-A465-2D6B3ADE7B88}" type="slidenum">
              <a:rPr lang="en-US" smtClean="0"/>
              <a:t>‹#›</a:t>
            </a:fld>
            <a:endParaRPr lang="en-US"/>
          </a:p>
        </p:txBody>
      </p:sp>
    </p:spTree>
    <p:extLst>
      <p:ext uri="{BB962C8B-B14F-4D97-AF65-F5344CB8AC3E}">
        <p14:creationId xmlns:p14="http://schemas.microsoft.com/office/powerpoint/2010/main" val="3030260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9BF548-8135-22A8-4B94-1C436ECCE0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461751-D7E4-52E5-F4EB-3761483E9C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F6909-E9DF-A095-AC4E-6893B9838D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423F5F-BBC2-4725-A73C-0887F3152C94}" type="datetimeFigureOut">
              <a:rPr lang="en-US" smtClean="0"/>
              <a:t>11/14/2024</a:t>
            </a:fld>
            <a:endParaRPr lang="en-US"/>
          </a:p>
        </p:txBody>
      </p:sp>
      <p:sp>
        <p:nvSpPr>
          <p:cNvPr id="5" name="Footer Placeholder 4">
            <a:extLst>
              <a:ext uri="{FF2B5EF4-FFF2-40B4-BE49-F238E27FC236}">
                <a16:creationId xmlns:a16="http://schemas.microsoft.com/office/drawing/2014/main" id="{A48EF900-5E8D-217E-DAAB-880710782C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E88F13-7A5F-A624-F30F-1E835E50E5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809E1-42B1-408D-A465-2D6B3ADE7B88}" type="slidenum">
              <a:rPr lang="en-US" smtClean="0"/>
              <a:t>‹#›</a:t>
            </a:fld>
            <a:endParaRPr lang="en-US"/>
          </a:p>
        </p:txBody>
      </p:sp>
    </p:spTree>
    <p:extLst>
      <p:ext uri="{BB962C8B-B14F-4D97-AF65-F5344CB8AC3E}">
        <p14:creationId xmlns:p14="http://schemas.microsoft.com/office/powerpoint/2010/main" val="1840348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Social_cognitive_theory" TargetMode="External"/><Relationship Id="rId2" Type="http://schemas.openxmlformats.org/officeDocument/2006/relationships/hyperlink" Target="https://www.simplypsychology.org/social-cognitive-theory.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bmchealthservres.biomedcentral.com/articles/10.1186/s12913-021-07205-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ypeset.io/papers/developing-an-infection-prevention-and-control-educational-1j8ulz63u0" TargetMode="External"/><Relationship Id="rId2" Type="http://schemas.openxmlformats.org/officeDocument/2006/relationships/hyperlink" Target="https://bmchealthservres.biomedcentral.com/articles/10.1186/s12913-021-07205-6"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ncbi.nlm.nih.gov/pmc/articles/PMC434186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infectioncontroltoday.com/view/using-behavioral-change-theories-improve-infection-prevention-control-best-practice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ciencedaily.com/releases/2005/01/050125090026.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academic.oup.com/jid/article/216/9/1053/4347235"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ncbi.nlm.nih.gov/pmc/articles/PMC8133464/" TargetMode="External"/><Relationship Id="rId2" Type="http://schemas.openxmlformats.org/officeDocument/2006/relationships/hyperlink" Target="https://www.publichealth.columbia.edu/research/population-health-methods/social-network-analysi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cambridge.org/core/journals/infection-control-and-hospital-epidemiology/article/abs/prioritizing-healthcare-worker-vaccinations-on-the-basis-of-social-network-analysis/D55FF881476ACD8C6BF8737589BA0031" TargetMode="External"/><Relationship Id="rId2" Type="http://schemas.openxmlformats.org/officeDocument/2006/relationships/hyperlink" Target="https://djph.org/wp-content/uploads/2021/08/djph-63-007.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cambridge.org/core/journals/infection-control-and-hospital-epidemiology/article/abs/prioritizing-healthcare-worker-vaccinations-on-the-basis-of-social-network-analysis/D55FF881476ACD8C6BF8737589BA0031" TargetMode="External"/><Relationship Id="rId2" Type="http://schemas.openxmlformats.org/officeDocument/2006/relationships/hyperlink" Target="https://djph.org/wp-content/uploads/2021/08/djph-63-007.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215678/dh_125431.pdf" TargetMode="External"/><Relationship Id="rId2" Type="http://schemas.openxmlformats.org/officeDocument/2006/relationships/hyperlink" Target="https://www.aha.org/news/healthcareinnovation-thursday-blog/2021-08-26-effective-communication-critical-strategy"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hospitalhealth.com.au/content/clinical-services/article/communication-is-the-key-to-ensure-good-infection-prevention-outcomes-409613151" TargetMode="External"/><Relationship Id="rId2" Type="http://schemas.openxmlformats.org/officeDocument/2006/relationships/hyperlink" Target="https://assets.publishing.service.gov.uk/government/uploads/system/uploads/attachment_data/file/215678/dh_125431.pdf" TargetMode="External"/><Relationship Id="rId1" Type="http://schemas.openxmlformats.org/officeDocument/2006/relationships/slideLayout" Target="../slideLayouts/slideLayout2.xml"/><Relationship Id="rId4" Type="http://schemas.openxmlformats.org/officeDocument/2006/relationships/hyperlink" Target="https://www.aha.org/news/healthcareinnovation-thursday-blog/2021-08-26-effective-communication-critical-strategy"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link.springer.com/referenceworkentry/10.1007/978-3-030-96778-9_44-1" TargetMode="External"/><Relationship Id="rId2" Type="http://schemas.openxmlformats.org/officeDocument/2006/relationships/hyperlink" Target="https://academic.oup.com/emph/article/2020/1/12/567878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healthcarediploma.org/blog/how-cultural-beliefs-affect-health-care-working-with-diverse-patients/" TargetMode="External"/><Relationship Id="rId2" Type="http://schemas.openxmlformats.org/officeDocument/2006/relationships/hyperlink" Target="https://med.libretexts.org/Bookshelves/Health_and_Fitness/Contemporary_Health_Issues_%28Baker%29/01%3A_Introduction_to_Personal_Health/1.03%3A_Culture_Beliefs_Attitudes_and_Stigmatized_Illnesse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npin.cdc.gov/pages/cultural-competence-health-and-human-service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npin.cdc.gov/pages/cultural-competence-health-and-human-services"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npin.cdc.gov/pages/cultural-competence-health-and-human-services"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ncbi.nlm.nih.gov/books/NBK216037/#:~:text=Cultural%20health%20beliefs%20affect%20how,care%20interventions%2C%20and%20treatment%20adherence"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osha.gov/healthcare/safety-culture" TargetMode="External"/><Relationship Id="rId2" Type="http://schemas.openxmlformats.org/officeDocument/2006/relationships/hyperlink" Target="https://link.springer.com/article/10.1007/s11908-020-00741-y"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link.springer.com/article/10.1007/s11908-020-00741-y"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aricjournal.biomedcentral.com/articles/10.1186/s13756-020-0695-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coverys.com/knowledge-center/promoting-diversity-equity-inclusion" TargetMode="External"/><Relationship Id="rId2" Type="http://schemas.openxmlformats.org/officeDocument/2006/relationships/hyperlink" Target="https://www.cdc.gov/healthequity/whatis/healthequityinaction/topics/he-intervention-action-principles.html" TargetMode="External"/><Relationship Id="rId1" Type="http://schemas.openxmlformats.org/officeDocument/2006/relationships/slideLayout" Target="../slideLayouts/slideLayout2.xml"/><Relationship Id="rId4" Type="http://schemas.openxmlformats.org/officeDocument/2006/relationships/hyperlink" Target="https://www.coverys.com/expert-insights/best-practices-for-promoting-diversity-equity-inclusion-in-healthcare"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bmcprimcare.biomedcentral.com/articles/10.1186/s12875-024-02304-9"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link.springer.com/referenceworkentry/10.1007/978-3-030-96778-9_71-1" TargetMode="External"/><Relationship Id="rId2" Type="http://schemas.openxmlformats.org/officeDocument/2006/relationships/hyperlink" Target="https://bmcprimcare.biomedcentral.com/articles/10.1186/s12875-024-02304-9"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conflictandhealth.biomedcentral.com/articles/10.1186/s13031-021-00428-8" TargetMode="External"/><Relationship Id="rId2" Type="http://schemas.openxmlformats.org/officeDocument/2006/relationships/hyperlink" Target="https://www.medrxiv.org/content/10.1101/2020.05.27.20114744v1.full.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emergingtrends.stanford.edu/"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emergingtrends.stanford.edu/" TargetMode="External"/><Relationship Id="rId2" Type="http://schemas.openxmlformats.org/officeDocument/2006/relationships/hyperlink" Target="https://www.hbs.edu/ris/download.aspx?name=Diversity_in_Groups_EmergingTrends.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academic.oup.com/tbm/article/11/9/1795/6219844" TargetMode="External"/><Relationship Id="rId2" Type="http://schemas.openxmlformats.org/officeDocument/2006/relationships/hyperlink" Target="http://emergingtrends.stanford.edu/"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www.ncbi.nlm.nih.gov/pmc/articles/PMC8607898/#:~:text=%5B10%5D%20Based%20on%20this%20model,perceived%20benefits)%20and%20that%20they" TargetMode="External"/><Relationship Id="rId2" Type="http://schemas.openxmlformats.org/officeDocument/2006/relationships/hyperlink" Target="https://implementationscience.biomedcentral.com/articles/10.1186/1748-5908-7-77" TargetMode="External"/><Relationship Id="rId1" Type="http://schemas.openxmlformats.org/officeDocument/2006/relationships/slideLayout" Target="../slideLayouts/slideLayout2.xml"/><Relationship Id="rId4" Type="http://schemas.openxmlformats.org/officeDocument/2006/relationships/hyperlink" Target="https://doi.org/10.1038/s41586-021-03694-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journals.plos.org/plosone/article?id=10.1371/journal.pone.0274024" TargetMode="External"/><Relationship Id="rId2" Type="http://schemas.openxmlformats.org/officeDocument/2006/relationships/hyperlink" Target="https://www.ncbi.nlm.nih.gov/pmc/articles/PMC865076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5761-EC10-C545-8898-172EDE33B97B}"/>
              </a:ext>
            </a:extLst>
          </p:cNvPr>
          <p:cNvSpPr>
            <a:spLocks noGrp="1"/>
          </p:cNvSpPr>
          <p:nvPr>
            <p:ph type="ctrTitle"/>
          </p:nvPr>
        </p:nvSpPr>
        <p:spPr/>
        <p:txBody>
          <a:bodyPr>
            <a:normAutofit fontScale="90000"/>
          </a:bodyPr>
          <a:lstStyle/>
          <a:p>
            <a:r>
              <a:rPr lang="en-US" b="0" i="0" dirty="0">
                <a:solidFill>
                  <a:srgbClr val="374151"/>
                </a:solidFill>
                <a:effectLst/>
              </a:rPr>
              <a:t>Infection Control and Prevention through a Social and Behavioral Sciences Lens</a:t>
            </a:r>
            <a:endParaRPr lang="en-US" b="0" i="0" dirty="0">
              <a:solidFill>
                <a:srgbClr val="374151"/>
              </a:solidFill>
              <a:effectLst/>
              <a:latin typeface="Söhne"/>
            </a:endParaRPr>
          </a:p>
        </p:txBody>
      </p:sp>
      <p:sp>
        <p:nvSpPr>
          <p:cNvPr id="3" name="Subtitle 2">
            <a:extLst>
              <a:ext uri="{FF2B5EF4-FFF2-40B4-BE49-F238E27FC236}">
                <a16:creationId xmlns:a16="http://schemas.microsoft.com/office/drawing/2014/main" id="{F95006D8-5BA1-3825-62DD-895EC8E2389D}"/>
              </a:ext>
            </a:extLst>
          </p:cNvPr>
          <p:cNvSpPr>
            <a:spLocks noGrp="1"/>
          </p:cNvSpPr>
          <p:nvPr>
            <p:ph type="subTitle" idx="1"/>
          </p:nvPr>
        </p:nvSpPr>
        <p:spPr/>
        <p:txBody>
          <a:bodyPr/>
          <a:lstStyle/>
          <a:p>
            <a:r>
              <a:rPr lang="en-US" b="0" i="0" dirty="0">
                <a:solidFill>
                  <a:srgbClr val="374151"/>
                </a:solidFill>
                <a:effectLst/>
              </a:rPr>
              <a:t>Understanding</a:t>
            </a:r>
            <a:r>
              <a:rPr lang="en-US" b="0" i="0" dirty="0">
                <a:solidFill>
                  <a:srgbClr val="374151"/>
                </a:solidFill>
                <a:effectLst/>
                <a:latin typeface="Söhne"/>
              </a:rPr>
              <a:t> the Human Factors</a:t>
            </a:r>
            <a:endParaRPr lang="en-US" dirty="0"/>
          </a:p>
        </p:txBody>
      </p:sp>
    </p:spTree>
    <p:extLst>
      <p:ext uri="{BB962C8B-B14F-4D97-AF65-F5344CB8AC3E}">
        <p14:creationId xmlns:p14="http://schemas.microsoft.com/office/powerpoint/2010/main" val="574468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72DEB-9ED8-255A-D679-E93EAEAD172C}"/>
              </a:ext>
            </a:extLst>
          </p:cNvPr>
          <p:cNvSpPr>
            <a:spLocks noGrp="1"/>
          </p:cNvSpPr>
          <p:nvPr>
            <p:ph type="title"/>
          </p:nvPr>
        </p:nvSpPr>
        <p:spPr/>
        <p:txBody>
          <a:bodyPr/>
          <a:lstStyle/>
          <a:p>
            <a:r>
              <a:rPr lang="en-US" dirty="0"/>
              <a:t>Risk Perception</a:t>
            </a:r>
          </a:p>
        </p:txBody>
      </p:sp>
      <p:sp>
        <p:nvSpPr>
          <p:cNvPr id="3" name="Content Placeholder 2">
            <a:extLst>
              <a:ext uri="{FF2B5EF4-FFF2-40B4-BE49-F238E27FC236}">
                <a16:creationId xmlns:a16="http://schemas.microsoft.com/office/drawing/2014/main" id="{D336780B-6AC9-AF02-5018-F0A25D11613B}"/>
              </a:ext>
            </a:extLst>
          </p:cNvPr>
          <p:cNvSpPr>
            <a:spLocks noGrp="1"/>
          </p:cNvSpPr>
          <p:nvPr>
            <p:ph idx="1"/>
          </p:nvPr>
        </p:nvSpPr>
        <p:spPr/>
        <p:txBody>
          <a:bodyPr>
            <a:normAutofit/>
          </a:bodyPr>
          <a:lstStyle/>
          <a:p>
            <a:r>
              <a:rPr lang="en-US" b="0" i="0" dirty="0">
                <a:solidFill>
                  <a:srgbClr val="202020"/>
                </a:solidFill>
                <a:effectLst/>
              </a:rPr>
              <a:t>Risk is typically considered to consist of the probability (or likelihood) of a negative event factored by the severity of the outcome. </a:t>
            </a:r>
          </a:p>
          <a:p>
            <a:r>
              <a:rPr lang="en-US" b="0" i="0" dirty="0">
                <a:solidFill>
                  <a:srgbClr val="202020"/>
                </a:solidFill>
                <a:effectLst/>
              </a:rPr>
              <a:t>Perceived risk is the subjective assessment of the two components </a:t>
            </a:r>
          </a:p>
          <a:p>
            <a:r>
              <a:rPr lang="en-US" b="0" i="0" dirty="0">
                <a:solidFill>
                  <a:srgbClr val="202020"/>
                </a:solidFill>
                <a:effectLst/>
              </a:rPr>
              <a:t>The “</a:t>
            </a:r>
            <a:r>
              <a:rPr lang="en-US" b="0" i="1" u="sng" dirty="0">
                <a:solidFill>
                  <a:srgbClr val="202020"/>
                </a:solidFill>
                <a:effectLst/>
              </a:rPr>
              <a:t>protection motivation theory</a:t>
            </a:r>
            <a:r>
              <a:rPr lang="en-US" b="0" i="0" dirty="0">
                <a:solidFill>
                  <a:srgbClr val="202020"/>
                </a:solidFill>
                <a:effectLst/>
              </a:rPr>
              <a:t>” proposes that perceived severity of threat, vulnerability, self-efficacy and response effectiveness facilitates the adaptation of preventive behaviors </a:t>
            </a:r>
          </a:p>
          <a:p>
            <a:r>
              <a:rPr lang="en-US" b="0" i="0" dirty="0">
                <a:solidFill>
                  <a:srgbClr val="202020"/>
                </a:solidFill>
                <a:effectLst/>
              </a:rPr>
              <a:t>During a pandemic, threat severity and threat vulnerability may correspond to how people assess the likelihood of being infected and how severe such an event would be. </a:t>
            </a:r>
            <a:endParaRPr lang="en-US" dirty="0"/>
          </a:p>
        </p:txBody>
      </p:sp>
    </p:spTree>
    <p:extLst>
      <p:ext uri="{BB962C8B-B14F-4D97-AF65-F5344CB8AC3E}">
        <p14:creationId xmlns:p14="http://schemas.microsoft.com/office/powerpoint/2010/main" val="4221454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77FF8-4193-BC46-2AE7-23AF460D3548}"/>
              </a:ext>
            </a:extLst>
          </p:cNvPr>
          <p:cNvSpPr>
            <a:spLocks noGrp="1"/>
          </p:cNvSpPr>
          <p:nvPr>
            <p:ph type="title"/>
          </p:nvPr>
        </p:nvSpPr>
        <p:spPr/>
        <p:txBody>
          <a:bodyPr/>
          <a:lstStyle/>
          <a:p>
            <a:r>
              <a:rPr lang="en-US" dirty="0"/>
              <a:t>COVID-19</a:t>
            </a:r>
          </a:p>
        </p:txBody>
      </p:sp>
      <p:sp>
        <p:nvSpPr>
          <p:cNvPr id="3" name="Content Placeholder 2">
            <a:extLst>
              <a:ext uri="{FF2B5EF4-FFF2-40B4-BE49-F238E27FC236}">
                <a16:creationId xmlns:a16="http://schemas.microsoft.com/office/drawing/2014/main" id="{797D7A3A-1CE9-2531-1DDC-A83638BA3F45}"/>
              </a:ext>
            </a:extLst>
          </p:cNvPr>
          <p:cNvSpPr>
            <a:spLocks noGrp="1"/>
          </p:cNvSpPr>
          <p:nvPr>
            <p:ph idx="1"/>
          </p:nvPr>
        </p:nvSpPr>
        <p:spPr/>
        <p:txBody>
          <a:bodyPr>
            <a:normAutofit/>
          </a:bodyPr>
          <a:lstStyle/>
          <a:p>
            <a:r>
              <a:rPr lang="en-US" b="0" i="0" dirty="0">
                <a:solidFill>
                  <a:srgbClr val="202020"/>
                </a:solidFill>
                <a:effectLst/>
              </a:rPr>
              <a:t>People may have different motivations for complying with infection control measures. </a:t>
            </a:r>
          </a:p>
          <a:p>
            <a:r>
              <a:rPr lang="en-US" b="0" i="0" dirty="0">
                <a:solidFill>
                  <a:srgbClr val="202020"/>
                </a:solidFill>
                <a:effectLst/>
              </a:rPr>
              <a:t>The “</a:t>
            </a:r>
            <a:r>
              <a:rPr lang="en-US" b="0" i="1" u="sng" dirty="0">
                <a:solidFill>
                  <a:srgbClr val="202020"/>
                </a:solidFill>
                <a:effectLst/>
              </a:rPr>
              <a:t>health belief model</a:t>
            </a:r>
            <a:r>
              <a:rPr lang="en-US" b="0" i="0" dirty="0">
                <a:solidFill>
                  <a:srgbClr val="202020"/>
                </a:solidFill>
                <a:effectLst/>
              </a:rPr>
              <a:t>” posits that people’s engagement in precautionary behavior is based on deliberative weighing of costs and benefits of such behavior </a:t>
            </a:r>
          </a:p>
          <a:p>
            <a:r>
              <a:rPr lang="en-US" b="0" i="0" dirty="0">
                <a:solidFill>
                  <a:srgbClr val="202020"/>
                </a:solidFill>
                <a:effectLst/>
              </a:rPr>
              <a:t>Compliance often </a:t>
            </a:r>
            <a:r>
              <a:rPr lang="en-US" b="0" i="0" u="sng" dirty="0">
                <a:solidFill>
                  <a:srgbClr val="202020"/>
                </a:solidFill>
                <a:effectLst/>
              </a:rPr>
              <a:t>implies a cost for the individual</a:t>
            </a:r>
            <a:r>
              <a:rPr lang="en-US" b="0" i="0" dirty="0">
                <a:solidFill>
                  <a:srgbClr val="202020"/>
                </a:solidFill>
                <a:effectLst/>
              </a:rPr>
              <a:t>, as it may include avoiding desirable actions such as travel and social gatherings </a:t>
            </a:r>
          </a:p>
          <a:p>
            <a:r>
              <a:rPr lang="en-US" dirty="0">
                <a:solidFill>
                  <a:srgbClr val="202020"/>
                </a:solidFill>
              </a:rPr>
              <a:t>As well as p</a:t>
            </a:r>
            <a:r>
              <a:rPr lang="en-US" b="0" i="0" dirty="0">
                <a:solidFill>
                  <a:srgbClr val="202020"/>
                </a:solidFill>
                <a:effectLst/>
              </a:rPr>
              <a:t>erforming undesirable actions such as wearing facemask in public or working from home. </a:t>
            </a:r>
          </a:p>
        </p:txBody>
      </p:sp>
    </p:spTree>
    <p:extLst>
      <p:ext uri="{BB962C8B-B14F-4D97-AF65-F5344CB8AC3E}">
        <p14:creationId xmlns:p14="http://schemas.microsoft.com/office/powerpoint/2010/main" val="3407982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948D-8935-74E6-33CF-1690CC85BD92}"/>
              </a:ext>
            </a:extLst>
          </p:cNvPr>
          <p:cNvSpPr>
            <a:spLocks noGrp="1"/>
          </p:cNvSpPr>
          <p:nvPr>
            <p:ph type="title"/>
          </p:nvPr>
        </p:nvSpPr>
        <p:spPr/>
        <p:txBody>
          <a:bodyPr/>
          <a:lstStyle/>
          <a:p>
            <a:r>
              <a:rPr lang="en-US" dirty="0"/>
              <a:t>COVID-19</a:t>
            </a:r>
          </a:p>
        </p:txBody>
      </p:sp>
      <p:sp>
        <p:nvSpPr>
          <p:cNvPr id="3" name="Content Placeholder 2">
            <a:extLst>
              <a:ext uri="{FF2B5EF4-FFF2-40B4-BE49-F238E27FC236}">
                <a16:creationId xmlns:a16="http://schemas.microsoft.com/office/drawing/2014/main" id="{EA80FBB7-3C9E-97F5-9755-D6C6E1C74DAE}"/>
              </a:ext>
            </a:extLst>
          </p:cNvPr>
          <p:cNvSpPr>
            <a:spLocks noGrp="1"/>
          </p:cNvSpPr>
          <p:nvPr>
            <p:ph idx="1"/>
          </p:nvPr>
        </p:nvSpPr>
        <p:spPr/>
        <p:txBody>
          <a:bodyPr/>
          <a:lstStyle/>
          <a:p>
            <a:r>
              <a:rPr lang="en-US" b="0" i="0" dirty="0">
                <a:solidFill>
                  <a:srgbClr val="202020"/>
                </a:solidFill>
                <a:effectLst/>
              </a:rPr>
              <a:t>Benefits to compliance are on the other hand shared by everyone, by mitigating the societal impact of the disease. </a:t>
            </a:r>
          </a:p>
          <a:p>
            <a:r>
              <a:rPr lang="en-US" b="0" i="0" dirty="0">
                <a:solidFill>
                  <a:srgbClr val="202020"/>
                </a:solidFill>
                <a:effectLst/>
              </a:rPr>
              <a:t>As such, wearing a facemask or keeping physical distance to others may be perceived as a prosocial act, as one incurs inconvenience to oneself for the benefit of the community </a:t>
            </a:r>
            <a:endParaRPr lang="en-US" dirty="0"/>
          </a:p>
          <a:p>
            <a:endParaRPr lang="en-US" dirty="0"/>
          </a:p>
        </p:txBody>
      </p:sp>
    </p:spTree>
    <p:extLst>
      <p:ext uri="{BB962C8B-B14F-4D97-AF65-F5344CB8AC3E}">
        <p14:creationId xmlns:p14="http://schemas.microsoft.com/office/powerpoint/2010/main" val="367766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3071-A4FB-0087-F73F-702092C153B0}"/>
              </a:ext>
            </a:extLst>
          </p:cNvPr>
          <p:cNvSpPr>
            <a:spLocks noGrp="1"/>
          </p:cNvSpPr>
          <p:nvPr>
            <p:ph type="title"/>
          </p:nvPr>
        </p:nvSpPr>
        <p:spPr/>
        <p:txBody>
          <a:bodyPr/>
          <a:lstStyle/>
          <a:p>
            <a:r>
              <a:rPr lang="en-US" dirty="0"/>
              <a:t>Overview of the Health Belief Model </a:t>
            </a:r>
          </a:p>
        </p:txBody>
      </p:sp>
      <p:sp>
        <p:nvSpPr>
          <p:cNvPr id="3" name="Content Placeholder 2">
            <a:extLst>
              <a:ext uri="{FF2B5EF4-FFF2-40B4-BE49-F238E27FC236}">
                <a16:creationId xmlns:a16="http://schemas.microsoft.com/office/drawing/2014/main" id="{21BAECC5-A1CE-1E2E-401D-60EF1C6ABA97}"/>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212121"/>
                </a:solidFill>
                <a:effectLst/>
              </a:rPr>
              <a:t>Based on this model, people respond appropriately to health and disease prevention messages when they feel:</a:t>
            </a:r>
          </a:p>
          <a:p>
            <a:pPr lvl="1"/>
            <a:r>
              <a:rPr lang="en-US" sz="2800" b="0" i="0" dirty="0">
                <a:solidFill>
                  <a:srgbClr val="212121"/>
                </a:solidFill>
                <a:effectLst/>
              </a:rPr>
              <a:t>1. They are exposed to a real danger (</a:t>
            </a:r>
            <a:r>
              <a:rPr lang="en-US" sz="2800" b="1" i="0" dirty="0">
                <a:solidFill>
                  <a:srgbClr val="212121"/>
                </a:solidFill>
                <a:effectLst/>
              </a:rPr>
              <a:t>perceived sensitivity</a:t>
            </a:r>
            <a:r>
              <a:rPr lang="en-US" sz="2800" b="0" i="0" dirty="0">
                <a:solidFill>
                  <a:srgbClr val="212121"/>
                </a:solidFill>
                <a:effectLst/>
              </a:rPr>
              <a:t>) </a:t>
            </a:r>
          </a:p>
          <a:p>
            <a:pPr lvl="1"/>
            <a:r>
              <a:rPr lang="en-US" sz="2800" b="0" i="0" dirty="0">
                <a:solidFill>
                  <a:srgbClr val="212121"/>
                </a:solidFill>
                <a:effectLst/>
              </a:rPr>
              <a:t>2. And the risk is extremely serious (</a:t>
            </a:r>
            <a:r>
              <a:rPr lang="en-US" sz="2800" b="1" i="0" dirty="0">
                <a:solidFill>
                  <a:srgbClr val="212121"/>
                </a:solidFill>
                <a:effectLst/>
              </a:rPr>
              <a:t>perceived severity</a:t>
            </a:r>
            <a:r>
              <a:rPr lang="en-US" sz="2800" b="0" i="0" dirty="0">
                <a:solidFill>
                  <a:srgbClr val="212121"/>
                </a:solidFill>
                <a:effectLst/>
              </a:rPr>
              <a:t>), </a:t>
            </a:r>
          </a:p>
          <a:p>
            <a:pPr lvl="1"/>
            <a:r>
              <a:rPr lang="en-US" sz="2800" dirty="0">
                <a:solidFill>
                  <a:srgbClr val="212121"/>
                </a:solidFill>
              </a:rPr>
              <a:t>3. </a:t>
            </a:r>
            <a:r>
              <a:rPr lang="en-US" sz="2800" b="0" i="0" dirty="0">
                <a:solidFill>
                  <a:srgbClr val="212121"/>
                </a:solidFill>
                <a:effectLst/>
              </a:rPr>
              <a:t>And when they feel that behavior change has many benefits (</a:t>
            </a:r>
            <a:r>
              <a:rPr lang="en-US" sz="2800" b="1" i="0" dirty="0">
                <a:solidFill>
                  <a:srgbClr val="212121"/>
                </a:solidFill>
                <a:effectLst/>
              </a:rPr>
              <a:t>perceived benefits</a:t>
            </a:r>
            <a:r>
              <a:rPr lang="en-US" sz="2800" b="0" i="0" dirty="0">
                <a:solidFill>
                  <a:srgbClr val="212121"/>
                </a:solidFill>
                <a:effectLst/>
              </a:rPr>
              <a:t>) </a:t>
            </a:r>
          </a:p>
          <a:p>
            <a:pPr lvl="1"/>
            <a:r>
              <a:rPr lang="en-US" sz="2800" b="0" i="0" dirty="0">
                <a:solidFill>
                  <a:srgbClr val="212121"/>
                </a:solidFill>
                <a:effectLst/>
              </a:rPr>
              <a:t>4. And that they can eliminate barriers to doing health behaviors (</a:t>
            </a:r>
            <a:r>
              <a:rPr lang="en-US" sz="2800" b="1" i="0" dirty="0">
                <a:solidFill>
                  <a:srgbClr val="212121"/>
                </a:solidFill>
                <a:effectLst/>
              </a:rPr>
              <a:t>perceived barriers</a:t>
            </a:r>
            <a:r>
              <a:rPr lang="en-US" sz="2800" b="0" i="0" dirty="0">
                <a:solidFill>
                  <a:srgbClr val="212121"/>
                </a:solidFill>
                <a:effectLst/>
              </a:rPr>
              <a:t>), they are more likely to do the behavior. </a:t>
            </a:r>
          </a:p>
          <a:p>
            <a:endParaRPr lang="en-US" dirty="0"/>
          </a:p>
        </p:txBody>
      </p:sp>
    </p:spTree>
    <p:extLst>
      <p:ext uri="{BB962C8B-B14F-4D97-AF65-F5344CB8AC3E}">
        <p14:creationId xmlns:p14="http://schemas.microsoft.com/office/powerpoint/2010/main" val="1057025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67D2-9F48-7CC6-4569-1E6BFE3E9D41}"/>
              </a:ext>
            </a:extLst>
          </p:cNvPr>
          <p:cNvSpPr>
            <a:spLocks noGrp="1"/>
          </p:cNvSpPr>
          <p:nvPr>
            <p:ph type="title"/>
          </p:nvPr>
        </p:nvSpPr>
        <p:spPr/>
        <p:txBody>
          <a:bodyPr/>
          <a:lstStyle/>
          <a:p>
            <a:r>
              <a:rPr lang="en-US" dirty="0"/>
              <a:t>Overview of Health Belief Model</a:t>
            </a:r>
          </a:p>
        </p:txBody>
      </p:sp>
      <p:sp>
        <p:nvSpPr>
          <p:cNvPr id="3" name="Content Placeholder 2">
            <a:extLst>
              <a:ext uri="{FF2B5EF4-FFF2-40B4-BE49-F238E27FC236}">
                <a16:creationId xmlns:a16="http://schemas.microsoft.com/office/drawing/2014/main" id="{17041C22-9362-1217-E4C4-B9A536DB0CD6}"/>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212121"/>
                </a:solidFill>
                <a:effectLst/>
              </a:rPr>
              <a:t>Self-efficacy refers to individuals' judgments of their own abilities to perform an action and can lead them toward adopting health-promoting behaviors and quitting negative health behaviors.</a:t>
            </a:r>
          </a:p>
          <a:p>
            <a:pPr algn="l">
              <a:buFont typeface="Arial" panose="020B0604020202020204" pitchFamily="34" charset="0"/>
              <a:buChar char="•"/>
            </a:pPr>
            <a:r>
              <a:rPr lang="en-US" b="0" i="0" dirty="0">
                <a:solidFill>
                  <a:srgbClr val="212121"/>
                </a:solidFill>
                <a:effectLst/>
              </a:rPr>
              <a:t>Cues to action are stimuli that influence the individuals, leading them to do health behaviors i.e., standard precautions.</a:t>
            </a:r>
            <a:endParaRPr lang="en-US" b="0" i="0" dirty="0">
              <a:solidFill>
                <a:srgbClr val="374151"/>
              </a:solidFill>
              <a:effectLst/>
            </a:endParaRPr>
          </a:p>
          <a:p>
            <a:pPr algn="l">
              <a:buFont typeface="Arial" panose="020B0604020202020204" pitchFamily="34" charset="0"/>
              <a:buChar char="•"/>
            </a:pPr>
            <a:r>
              <a:rPr lang="en-US" b="0" i="0" dirty="0">
                <a:solidFill>
                  <a:srgbClr val="374151"/>
                </a:solidFill>
                <a:effectLst/>
                <a:latin typeface="Söhne"/>
              </a:rPr>
              <a:t>Application in infection control and prevention</a:t>
            </a:r>
          </a:p>
          <a:p>
            <a:pPr algn="l">
              <a:buFont typeface="Arial" panose="020B0604020202020204" pitchFamily="34" charset="0"/>
              <a:buChar char="•"/>
            </a:pPr>
            <a:r>
              <a:rPr lang="en-US" b="0" i="0" dirty="0">
                <a:solidFill>
                  <a:srgbClr val="374151"/>
                </a:solidFill>
                <a:effectLst/>
                <a:latin typeface="Söhne"/>
              </a:rPr>
              <a:t>Examples of interventions based on the model</a:t>
            </a:r>
          </a:p>
          <a:p>
            <a:endParaRPr lang="en-US" dirty="0"/>
          </a:p>
        </p:txBody>
      </p:sp>
    </p:spTree>
    <p:extLst>
      <p:ext uri="{BB962C8B-B14F-4D97-AF65-F5344CB8AC3E}">
        <p14:creationId xmlns:p14="http://schemas.microsoft.com/office/powerpoint/2010/main" val="3934588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E8068-37D2-33CF-10B2-9C3A5E2150D6}"/>
              </a:ext>
            </a:extLst>
          </p:cNvPr>
          <p:cNvSpPr>
            <a:spLocks noGrp="1"/>
          </p:cNvSpPr>
          <p:nvPr>
            <p:ph type="title"/>
          </p:nvPr>
        </p:nvSpPr>
        <p:spPr/>
        <p:txBody>
          <a:bodyPr/>
          <a:lstStyle/>
          <a:p>
            <a:r>
              <a:rPr lang="en-US" dirty="0"/>
              <a:t>Health Belief Model and Infection Prevention</a:t>
            </a:r>
          </a:p>
        </p:txBody>
      </p:sp>
      <p:sp>
        <p:nvSpPr>
          <p:cNvPr id="3" name="Content Placeholder 2">
            <a:extLst>
              <a:ext uri="{FF2B5EF4-FFF2-40B4-BE49-F238E27FC236}">
                <a16:creationId xmlns:a16="http://schemas.microsoft.com/office/drawing/2014/main" id="{7CB5F757-911C-5D2D-EBE8-FFD440CE8BFE}"/>
              </a:ext>
            </a:extLst>
          </p:cNvPr>
          <p:cNvSpPr>
            <a:spLocks noGrp="1"/>
          </p:cNvSpPr>
          <p:nvPr>
            <p:ph idx="1"/>
          </p:nvPr>
        </p:nvSpPr>
        <p:spPr/>
        <p:txBody>
          <a:bodyPr>
            <a:normAutofit lnSpcReduction="10000"/>
          </a:bodyPr>
          <a:lstStyle/>
          <a:p>
            <a:pPr algn="l"/>
            <a:r>
              <a:rPr lang="en-US" b="0" i="0" dirty="0">
                <a:solidFill>
                  <a:srgbClr val="111111"/>
                </a:solidFill>
                <a:effectLst/>
                <a:latin typeface="-apple-system"/>
              </a:rPr>
              <a:t>Applying the HBM to infection control and prevention in a healthcare setting:</a:t>
            </a:r>
          </a:p>
          <a:p>
            <a:pPr algn="l">
              <a:buFont typeface="+mj-lt"/>
              <a:buAutoNum type="arabicPeriod"/>
            </a:pPr>
            <a:r>
              <a:rPr lang="en-US" b="1" i="0" dirty="0">
                <a:solidFill>
                  <a:srgbClr val="111111"/>
                </a:solidFill>
                <a:effectLst/>
                <a:latin typeface="-apple-system"/>
              </a:rPr>
              <a:t>Perceived Susceptibility</a:t>
            </a:r>
            <a:r>
              <a:rPr lang="en-US" b="0" i="0" dirty="0">
                <a:solidFill>
                  <a:srgbClr val="111111"/>
                </a:solidFill>
                <a:effectLst/>
                <a:latin typeface="-apple-system"/>
              </a:rPr>
              <a:t>: Educate healthcare workers (HCWs) and patients about the risk of infection and the seriousness of the consequences if infection control measures are not followed.</a:t>
            </a:r>
          </a:p>
          <a:p>
            <a:pPr algn="l">
              <a:buFont typeface="+mj-lt"/>
              <a:buAutoNum type="arabicPeriod"/>
            </a:pPr>
            <a:r>
              <a:rPr lang="en-US" b="1" i="0" dirty="0">
                <a:solidFill>
                  <a:srgbClr val="111111"/>
                </a:solidFill>
                <a:effectLst/>
                <a:latin typeface="-apple-system"/>
              </a:rPr>
              <a:t>Perceived Severity</a:t>
            </a:r>
            <a:r>
              <a:rPr lang="en-US" b="0" i="0" dirty="0">
                <a:solidFill>
                  <a:srgbClr val="111111"/>
                </a:solidFill>
                <a:effectLst/>
                <a:latin typeface="-apple-system"/>
              </a:rPr>
              <a:t>: Emphasize the potential severity of infections, including the impact on health and the possibility of spreading to others, especially in vulnerable populations.</a:t>
            </a:r>
          </a:p>
          <a:p>
            <a:pPr algn="l">
              <a:buFont typeface="+mj-lt"/>
              <a:buAutoNum type="arabicPeriod"/>
            </a:pPr>
            <a:r>
              <a:rPr lang="en-US" b="1" i="0" dirty="0">
                <a:solidFill>
                  <a:srgbClr val="111111"/>
                </a:solidFill>
                <a:effectLst/>
                <a:latin typeface="-apple-system"/>
              </a:rPr>
              <a:t>Perceived Benefits</a:t>
            </a:r>
            <a:r>
              <a:rPr lang="en-US" b="0" i="0" dirty="0">
                <a:solidFill>
                  <a:srgbClr val="111111"/>
                </a:solidFill>
                <a:effectLst/>
                <a:latin typeface="-apple-system"/>
              </a:rPr>
              <a:t>: Highlight the benefits of adhering to infection control practices, such as reduced risk of infection, improved patient outcomes, and overall safety in the healthcare environment.</a:t>
            </a:r>
          </a:p>
          <a:p>
            <a:endParaRPr lang="en-US" dirty="0"/>
          </a:p>
        </p:txBody>
      </p:sp>
    </p:spTree>
    <p:extLst>
      <p:ext uri="{BB962C8B-B14F-4D97-AF65-F5344CB8AC3E}">
        <p14:creationId xmlns:p14="http://schemas.microsoft.com/office/powerpoint/2010/main" val="499966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2D9FC-29F1-55FD-E3A1-2689C25CFB5E}"/>
              </a:ext>
            </a:extLst>
          </p:cNvPr>
          <p:cNvSpPr>
            <a:spLocks noGrp="1"/>
          </p:cNvSpPr>
          <p:nvPr>
            <p:ph type="title"/>
          </p:nvPr>
        </p:nvSpPr>
        <p:spPr/>
        <p:txBody>
          <a:bodyPr/>
          <a:lstStyle/>
          <a:p>
            <a:r>
              <a:rPr lang="en-US" dirty="0"/>
              <a:t>Health Belief Model and Infection Prevention</a:t>
            </a:r>
          </a:p>
        </p:txBody>
      </p:sp>
      <p:sp>
        <p:nvSpPr>
          <p:cNvPr id="3" name="Content Placeholder 2">
            <a:extLst>
              <a:ext uri="{FF2B5EF4-FFF2-40B4-BE49-F238E27FC236}">
                <a16:creationId xmlns:a16="http://schemas.microsoft.com/office/drawing/2014/main" id="{81436E4F-B6E4-A080-5BBA-0F9A262892DB}"/>
              </a:ext>
            </a:extLst>
          </p:cNvPr>
          <p:cNvSpPr>
            <a:spLocks noGrp="1"/>
          </p:cNvSpPr>
          <p:nvPr>
            <p:ph idx="1"/>
          </p:nvPr>
        </p:nvSpPr>
        <p:spPr/>
        <p:txBody>
          <a:bodyPr>
            <a:normAutofit/>
          </a:bodyPr>
          <a:lstStyle/>
          <a:p>
            <a:pPr marL="0" indent="0" algn="l">
              <a:buNone/>
            </a:pPr>
            <a:r>
              <a:rPr lang="en-US" b="1" i="0" dirty="0">
                <a:solidFill>
                  <a:srgbClr val="111111"/>
                </a:solidFill>
                <a:effectLst/>
                <a:latin typeface="-apple-system"/>
              </a:rPr>
              <a:t>4. Perceived Barriers</a:t>
            </a:r>
            <a:r>
              <a:rPr lang="en-US" b="0" i="0" dirty="0">
                <a:solidFill>
                  <a:srgbClr val="111111"/>
                </a:solidFill>
                <a:effectLst/>
                <a:latin typeface="-apple-system"/>
              </a:rPr>
              <a:t>: Identify and address barriers to compliance with infection control measures, such as time constraints, lack of resources, or misinformation.</a:t>
            </a:r>
          </a:p>
          <a:p>
            <a:pPr marL="0" indent="0" algn="l">
              <a:buNone/>
            </a:pPr>
            <a:r>
              <a:rPr lang="en-US" b="1" dirty="0">
                <a:solidFill>
                  <a:srgbClr val="111111"/>
                </a:solidFill>
                <a:latin typeface="-apple-system"/>
              </a:rPr>
              <a:t>5. </a:t>
            </a:r>
            <a:r>
              <a:rPr lang="en-US" b="1" i="0" dirty="0">
                <a:solidFill>
                  <a:srgbClr val="111111"/>
                </a:solidFill>
                <a:effectLst/>
                <a:latin typeface="-apple-system"/>
              </a:rPr>
              <a:t>Cues to Action</a:t>
            </a:r>
            <a:r>
              <a:rPr lang="en-US" b="0" i="0" dirty="0">
                <a:solidFill>
                  <a:srgbClr val="111111"/>
                </a:solidFill>
                <a:effectLst/>
                <a:latin typeface="-apple-system"/>
              </a:rPr>
              <a:t>: Implement reminders and educational materials that prompt HCWs to engage in infection control behaviors. This could include posters, checklists, and training sessions.</a:t>
            </a:r>
          </a:p>
          <a:p>
            <a:pPr marL="0" indent="0" algn="l">
              <a:buNone/>
            </a:pPr>
            <a:r>
              <a:rPr lang="en-US" b="1" dirty="0">
                <a:solidFill>
                  <a:srgbClr val="111111"/>
                </a:solidFill>
                <a:latin typeface="-apple-system"/>
              </a:rPr>
              <a:t>6. </a:t>
            </a:r>
            <a:r>
              <a:rPr lang="en-US" b="1" i="0" dirty="0">
                <a:solidFill>
                  <a:srgbClr val="111111"/>
                </a:solidFill>
                <a:effectLst/>
                <a:latin typeface="-apple-system"/>
              </a:rPr>
              <a:t>Self-Efficacy</a:t>
            </a:r>
            <a:r>
              <a:rPr lang="en-US" b="0" i="0" dirty="0">
                <a:solidFill>
                  <a:srgbClr val="111111"/>
                </a:solidFill>
                <a:effectLst/>
                <a:latin typeface="-apple-system"/>
              </a:rPr>
              <a:t>: Foster confidence among HCWs in their ability to perform infection control practices correctly through training and positive reinforcement.</a:t>
            </a:r>
          </a:p>
          <a:p>
            <a:endParaRPr lang="en-US" dirty="0"/>
          </a:p>
        </p:txBody>
      </p:sp>
    </p:spTree>
    <p:extLst>
      <p:ext uri="{BB962C8B-B14F-4D97-AF65-F5344CB8AC3E}">
        <p14:creationId xmlns:p14="http://schemas.microsoft.com/office/powerpoint/2010/main" val="112971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9A95-F233-7EE9-513A-4A4C05EC2E5D}"/>
              </a:ext>
            </a:extLst>
          </p:cNvPr>
          <p:cNvSpPr>
            <a:spLocks noGrp="1"/>
          </p:cNvSpPr>
          <p:nvPr>
            <p:ph type="title"/>
          </p:nvPr>
        </p:nvSpPr>
        <p:spPr/>
        <p:txBody>
          <a:bodyPr/>
          <a:lstStyle/>
          <a:p>
            <a:r>
              <a:rPr lang="en-US" dirty="0"/>
              <a:t>Case study</a:t>
            </a:r>
          </a:p>
        </p:txBody>
      </p:sp>
      <p:sp>
        <p:nvSpPr>
          <p:cNvPr id="3" name="Content Placeholder 2">
            <a:extLst>
              <a:ext uri="{FF2B5EF4-FFF2-40B4-BE49-F238E27FC236}">
                <a16:creationId xmlns:a16="http://schemas.microsoft.com/office/drawing/2014/main" id="{B62546AF-08C6-83EE-6999-62AB06BDD72B}"/>
              </a:ext>
            </a:extLst>
          </p:cNvPr>
          <p:cNvSpPr>
            <a:spLocks noGrp="1"/>
          </p:cNvSpPr>
          <p:nvPr>
            <p:ph idx="1"/>
          </p:nvPr>
        </p:nvSpPr>
        <p:spPr/>
        <p:txBody>
          <a:bodyPr>
            <a:normAutofit fontScale="92500" lnSpcReduction="10000"/>
          </a:bodyPr>
          <a:lstStyle/>
          <a:p>
            <a:r>
              <a:rPr lang="en-US" b="0" i="0" dirty="0">
                <a:solidFill>
                  <a:srgbClr val="212121"/>
                </a:solidFill>
                <a:effectLst/>
              </a:rPr>
              <a:t>In some international studies, most prehospital emergency staff have reported low infection control standard precautions, and their knowledge and practice of standard precautions was found to be inadequate.</a:t>
            </a:r>
          </a:p>
          <a:p>
            <a:r>
              <a:rPr lang="en-US" b="0" i="0" dirty="0">
                <a:solidFill>
                  <a:srgbClr val="212121"/>
                </a:solidFill>
                <a:effectLst/>
              </a:rPr>
              <a:t>In Iran, prehospital emergency staff are at higher risk of occupational injuries, i.e., blood-borne infections, and most of them do not have good knowledge and practice about the principles of infection prevention.</a:t>
            </a:r>
          </a:p>
          <a:p>
            <a:r>
              <a:rPr lang="en-US" b="0" i="0" dirty="0">
                <a:solidFill>
                  <a:srgbClr val="212121"/>
                </a:solidFill>
                <a:effectLst/>
              </a:rPr>
              <a:t>Therefore, educational approach must be considered to increase knowledge and practices of prehospital emergency staff about standard precautions. </a:t>
            </a:r>
          </a:p>
          <a:p>
            <a:r>
              <a:rPr lang="en-US" b="0" i="0" dirty="0">
                <a:solidFill>
                  <a:srgbClr val="212121"/>
                </a:solidFill>
                <a:effectLst/>
              </a:rPr>
              <a:t>Although the education affected knowledge, attitude, self-efficacy, and performance in studies other than infection control, education has not yet been done to improve infection control in Iran's emergency staff. </a:t>
            </a:r>
          </a:p>
        </p:txBody>
      </p:sp>
    </p:spTree>
    <p:extLst>
      <p:ext uri="{BB962C8B-B14F-4D97-AF65-F5344CB8AC3E}">
        <p14:creationId xmlns:p14="http://schemas.microsoft.com/office/powerpoint/2010/main" val="343991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02F4-4258-CFB5-AF2D-C4E6BAB31C2F}"/>
              </a:ext>
            </a:extLst>
          </p:cNvPr>
          <p:cNvSpPr>
            <a:spLocks noGrp="1"/>
          </p:cNvSpPr>
          <p:nvPr>
            <p:ph type="title"/>
          </p:nvPr>
        </p:nvSpPr>
        <p:spPr/>
        <p:txBody>
          <a:bodyPr/>
          <a:lstStyle/>
          <a:p>
            <a:r>
              <a:rPr lang="en-US" i="0" dirty="0">
                <a:solidFill>
                  <a:srgbClr val="374151"/>
                </a:solidFill>
                <a:effectLst/>
              </a:rPr>
              <a:t>Social Cognitive Theory</a:t>
            </a:r>
            <a:endParaRPr lang="en-US" dirty="0"/>
          </a:p>
        </p:txBody>
      </p:sp>
      <p:sp>
        <p:nvSpPr>
          <p:cNvPr id="3" name="Content Placeholder 2">
            <a:extLst>
              <a:ext uri="{FF2B5EF4-FFF2-40B4-BE49-F238E27FC236}">
                <a16:creationId xmlns:a16="http://schemas.microsoft.com/office/drawing/2014/main" id="{3FA77EAB-28F2-A164-8A41-AB58AD120ACD}"/>
              </a:ext>
            </a:extLst>
          </p:cNvPr>
          <p:cNvSpPr>
            <a:spLocks noGrp="1"/>
          </p:cNvSpPr>
          <p:nvPr>
            <p:ph idx="1"/>
          </p:nvPr>
        </p:nvSpPr>
        <p:spPr/>
        <p:txBody>
          <a:bodyPr>
            <a:normAutofit fontScale="85000" lnSpcReduction="20000"/>
          </a:bodyPr>
          <a:lstStyle/>
          <a:p>
            <a:pPr algn="l"/>
            <a:r>
              <a:rPr lang="en-US" b="0" i="0" dirty="0">
                <a:solidFill>
                  <a:srgbClr val="111111"/>
                </a:solidFill>
                <a:effectLst/>
                <a:latin typeface="-apple-system"/>
              </a:rPr>
              <a:t>Social Cognitive Theory (SCT) is a framework for understanding human behavior that emphasizes the role of observational learning, social experience, and reciprocal determinism. </a:t>
            </a:r>
          </a:p>
          <a:p>
            <a:pPr algn="l"/>
            <a:r>
              <a:rPr lang="en-US" b="0" i="0" dirty="0">
                <a:solidFill>
                  <a:srgbClr val="111111"/>
                </a:solidFill>
                <a:effectLst/>
                <a:latin typeface="-apple-system"/>
                <a:hlinkClick r:id="rId2"/>
              </a:rPr>
              <a:t>Developed by Albert Bandura, SCT posits that learning occurs in a social context and that individuals are active agents who both influence and are influenced by their environment</a:t>
            </a:r>
            <a:r>
              <a:rPr lang="en-US" b="0" i="0" baseline="30000" dirty="0">
                <a:solidFill>
                  <a:srgbClr val="111111"/>
                </a:solidFill>
                <a:effectLst/>
                <a:latin typeface="-apple-system"/>
                <a:hlinkClick r:id="rId2"/>
              </a:rPr>
              <a:t>1</a:t>
            </a:r>
            <a:r>
              <a:rPr lang="en-US" b="0" i="0" baseline="30000" dirty="0">
                <a:solidFill>
                  <a:srgbClr val="111111"/>
                </a:solidFill>
                <a:effectLst/>
                <a:latin typeface="-apple-system"/>
                <a:hlinkClick r:id="rId3"/>
              </a:rPr>
              <a:t>2</a:t>
            </a:r>
            <a:r>
              <a:rPr lang="en-US" b="0" i="0" dirty="0">
                <a:solidFill>
                  <a:srgbClr val="111111"/>
                </a:solidFill>
                <a:effectLst/>
                <a:latin typeface="-apple-system"/>
              </a:rPr>
              <a:t>.</a:t>
            </a:r>
          </a:p>
          <a:p>
            <a:pPr algn="l"/>
            <a:r>
              <a:rPr lang="en-US" b="0" i="0" dirty="0">
                <a:solidFill>
                  <a:srgbClr val="111111"/>
                </a:solidFill>
                <a:effectLst/>
                <a:latin typeface="-apple-system"/>
              </a:rPr>
              <a:t>Key components of SCT include:</a:t>
            </a:r>
          </a:p>
          <a:p>
            <a:pPr algn="l">
              <a:buFont typeface="Arial" panose="020B0604020202020204" pitchFamily="34" charset="0"/>
              <a:buChar char="•"/>
            </a:pPr>
            <a:r>
              <a:rPr lang="en-US" b="1" i="0" dirty="0">
                <a:solidFill>
                  <a:srgbClr val="111111"/>
                </a:solidFill>
                <a:effectLst/>
                <a:latin typeface="-apple-system"/>
              </a:rPr>
              <a:t>Observational Learning</a:t>
            </a:r>
            <a:r>
              <a:rPr lang="en-US" b="0" i="0" dirty="0">
                <a:solidFill>
                  <a:srgbClr val="111111"/>
                </a:solidFill>
                <a:effectLst/>
                <a:latin typeface="-apple-system"/>
              </a:rPr>
              <a:t>: The idea that people can learn new behaviors by observing others.</a:t>
            </a:r>
          </a:p>
          <a:p>
            <a:pPr algn="l">
              <a:buFont typeface="Arial" panose="020B0604020202020204" pitchFamily="34" charset="0"/>
              <a:buChar char="•"/>
            </a:pPr>
            <a:r>
              <a:rPr lang="en-US" b="1" i="0" dirty="0">
                <a:solidFill>
                  <a:srgbClr val="111111"/>
                </a:solidFill>
                <a:effectLst/>
                <a:latin typeface="-apple-system"/>
              </a:rPr>
              <a:t>Reciprocal Determinism</a:t>
            </a:r>
            <a:r>
              <a:rPr lang="en-US" b="0" i="0" dirty="0">
                <a:solidFill>
                  <a:srgbClr val="111111"/>
                </a:solidFill>
                <a:effectLst/>
                <a:latin typeface="-apple-system"/>
              </a:rPr>
              <a:t>: The concept that a person’s behavior both influences and is influenced by personal factors and the social environment.</a:t>
            </a:r>
          </a:p>
          <a:p>
            <a:pPr algn="l">
              <a:buFont typeface="Arial" panose="020B0604020202020204" pitchFamily="34" charset="0"/>
              <a:buChar char="•"/>
            </a:pPr>
            <a:r>
              <a:rPr lang="en-US" b="1" i="0" dirty="0">
                <a:solidFill>
                  <a:srgbClr val="111111"/>
                </a:solidFill>
                <a:effectLst/>
                <a:latin typeface="-apple-system"/>
              </a:rPr>
              <a:t>Self-Efficacy</a:t>
            </a:r>
            <a:r>
              <a:rPr lang="en-US" b="0" i="0" dirty="0">
                <a:solidFill>
                  <a:srgbClr val="111111"/>
                </a:solidFill>
                <a:effectLst/>
                <a:latin typeface="-apple-system"/>
              </a:rPr>
              <a:t>: The belief in one’s capabilities to organize and execute the courses of action required to manage prospective situations.</a:t>
            </a:r>
          </a:p>
        </p:txBody>
      </p:sp>
    </p:spTree>
    <p:extLst>
      <p:ext uri="{BB962C8B-B14F-4D97-AF65-F5344CB8AC3E}">
        <p14:creationId xmlns:p14="http://schemas.microsoft.com/office/powerpoint/2010/main" val="872112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00DCC-0047-84A4-B2BD-53ED14988A37}"/>
              </a:ext>
            </a:extLst>
          </p:cNvPr>
          <p:cNvSpPr>
            <a:spLocks noGrp="1"/>
          </p:cNvSpPr>
          <p:nvPr>
            <p:ph type="title"/>
          </p:nvPr>
        </p:nvSpPr>
        <p:spPr/>
        <p:txBody>
          <a:bodyPr/>
          <a:lstStyle/>
          <a:p>
            <a:r>
              <a:rPr lang="en-US" dirty="0"/>
              <a:t>Social Cognitive Theory (SCT)</a:t>
            </a:r>
          </a:p>
        </p:txBody>
      </p:sp>
      <p:sp>
        <p:nvSpPr>
          <p:cNvPr id="3" name="Content Placeholder 2">
            <a:extLst>
              <a:ext uri="{FF2B5EF4-FFF2-40B4-BE49-F238E27FC236}">
                <a16:creationId xmlns:a16="http://schemas.microsoft.com/office/drawing/2014/main" id="{EEA78452-3DE2-72A6-56FC-1861D28BDF82}"/>
              </a:ext>
            </a:extLst>
          </p:cNvPr>
          <p:cNvSpPr>
            <a:spLocks noGrp="1"/>
          </p:cNvSpPr>
          <p:nvPr>
            <p:ph idx="1"/>
          </p:nvPr>
        </p:nvSpPr>
        <p:spPr/>
        <p:txBody>
          <a:bodyPr/>
          <a:lstStyle/>
          <a:p>
            <a:pPr algn="l"/>
            <a:r>
              <a:rPr lang="en-US" dirty="0">
                <a:solidFill>
                  <a:srgbClr val="111111"/>
                </a:solidFill>
                <a:latin typeface="-apple-system"/>
              </a:rPr>
              <a:t>SCT has been applied to a wide range of areas, including education, psychological disorders, health promotion, and marketing, providing valuable insights into how behavior can be shaped and changed within a social context</a:t>
            </a:r>
            <a:r>
              <a:rPr lang="en-US" b="0" i="0" dirty="0">
                <a:solidFill>
                  <a:srgbClr val="111111"/>
                </a:solidFill>
                <a:effectLst/>
                <a:latin typeface="-apple-system"/>
              </a:rPr>
              <a:t>.</a:t>
            </a:r>
          </a:p>
          <a:p>
            <a:pPr algn="l">
              <a:buFont typeface="Arial" panose="020B0604020202020204" pitchFamily="34" charset="0"/>
              <a:buChar char="•"/>
            </a:pPr>
            <a:r>
              <a:rPr lang="en-US" b="0" i="0" dirty="0">
                <a:solidFill>
                  <a:srgbClr val="374151"/>
                </a:solidFill>
                <a:effectLst/>
              </a:rPr>
              <a:t>Application in public health campaigns</a:t>
            </a:r>
          </a:p>
          <a:p>
            <a:r>
              <a:rPr lang="en-US" dirty="0">
                <a:hlinkClick r:id="rId2"/>
              </a:rPr>
              <a:t>https://bmchealthservres.biomedcentral.com/articles/10.1186/s12913-021-07205-6</a:t>
            </a:r>
            <a:r>
              <a:rPr lang="en-US" dirty="0"/>
              <a:t> </a:t>
            </a:r>
          </a:p>
          <a:p>
            <a:endParaRPr lang="en-US" dirty="0"/>
          </a:p>
        </p:txBody>
      </p:sp>
    </p:spTree>
    <p:extLst>
      <p:ext uri="{BB962C8B-B14F-4D97-AF65-F5344CB8AC3E}">
        <p14:creationId xmlns:p14="http://schemas.microsoft.com/office/powerpoint/2010/main" val="3210703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94896-E1B3-43C0-ACF4-A7F60911EA2F}"/>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896ED0DF-6554-2A3A-6ECC-2FD475DC1109}"/>
              </a:ext>
            </a:extLst>
          </p:cNvPr>
          <p:cNvSpPr>
            <a:spLocks noGrp="1"/>
          </p:cNvSpPr>
          <p:nvPr>
            <p:ph idx="1"/>
          </p:nvPr>
        </p:nvSpPr>
        <p:spPr/>
        <p:txBody>
          <a:bodyPr>
            <a:normAutofit fontScale="62500" lnSpcReduction="20000"/>
          </a:bodyPr>
          <a:lstStyle/>
          <a:p>
            <a:pPr marL="0" indent="0" algn="l">
              <a:buNone/>
            </a:pPr>
            <a:r>
              <a:rPr lang="en-US" b="0" i="0" dirty="0">
                <a:solidFill>
                  <a:srgbClr val="0D0D0D"/>
                </a:solidFill>
                <a:effectLst/>
                <a:latin typeface="Söhne"/>
              </a:rPr>
              <a:t>Examining infection control and prevention through a social and behavioral sciences lens offers valuable insights into understanding and addressing the complexities of human behavior and social dynamics in the context of healthcare-associated infections. </a:t>
            </a:r>
          </a:p>
          <a:p>
            <a:pPr marL="0" indent="0" algn="l">
              <a:buNone/>
            </a:pPr>
            <a:r>
              <a:rPr lang="en-US" b="1" i="0" dirty="0">
                <a:solidFill>
                  <a:srgbClr val="0D0D0D"/>
                </a:solidFill>
                <a:effectLst/>
                <a:latin typeface="Söhne"/>
              </a:rPr>
              <a:t>Understanding Behavior</a:t>
            </a:r>
            <a:r>
              <a:rPr lang="en-US" b="0" i="0" dirty="0">
                <a:solidFill>
                  <a:srgbClr val="0D0D0D"/>
                </a:solidFill>
                <a:effectLst/>
                <a:latin typeface="Söhne"/>
              </a:rPr>
              <a:t>: How do social and behavioral factors influence individual behaviors related to infection control, such as hand hygiene, adherence to vaccination protocols, and compliance with isolation precautions?</a:t>
            </a:r>
          </a:p>
          <a:p>
            <a:pPr marL="0" indent="0" algn="l">
              <a:buNone/>
            </a:pPr>
            <a:r>
              <a:rPr lang="en-US" b="1" i="0" dirty="0">
                <a:solidFill>
                  <a:srgbClr val="0D0D0D"/>
                </a:solidFill>
                <a:effectLst/>
                <a:latin typeface="Söhne"/>
              </a:rPr>
              <a:t>Perception of Risk</a:t>
            </a:r>
            <a:r>
              <a:rPr lang="en-US" b="0" i="0" dirty="0">
                <a:solidFill>
                  <a:srgbClr val="0D0D0D"/>
                </a:solidFill>
                <a:effectLst/>
                <a:latin typeface="Söhne"/>
              </a:rPr>
              <a:t>: How do individuals perceive the risk of acquiring or transmitting infections, and how does this perception influence their behaviors? Are there cultural or social factors that shape these perceptions differently across populations?</a:t>
            </a:r>
          </a:p>
          <a:p>
            <a:pPr marL="0" indent="0" algn="l">
              <a:buNone/>
            </a:pPr>
            <a:r>
              <a:rPr lang="en-US" b="1" i="0" dirty="0">
                <a:solidFill>
                  <a:srgbClr val="0D0D0D"/>
                </a:solidFill>
                <a:effectLst/>
                <a:latin typeface="Söhne"/>
              </a:rPr>
              <a:t>Norms and Social Influence</a:t>
            </a:r>
            <a:r>
              <a:rPr lang="en-US" b="0" i="0" dirty="0">
                <a:solidFill>
                  <a:srgbClr val="0D0D0D"/>
                </a:solidFill>
                <a:effectLst/>
                <a:latin typeface="Söhne"/>
              </a:rPr>
              <a:t>: How do social norms and peer influences affect infection control practices within healthcare settings and the broader community? How can positive social norms be leveraged to promote adherence to infection control guidelines?</a:t>
            </a:r>
          </a:p>
          <a:p>
            <a:pPr marL="0" indent="0" algn="l">
              <a:buNone/>
            </a:pPr>
            <a:r>
              <a:rPr lang="en-US" b="1" i="0" dirty="0">
                <a:solidFill>
                  <a:srgbClr val="0D0D0D"/>
                </a:solidFill>
                <a:effectLst/>
                <a:latin typeface="Söhne"/>
              </a:rPr>
              <a:t>Health Beliefs and Attitudes</a:t>
            </a:r>
            <a:r>
              <a:rPr lang="en-US" b="0" i="0" dirty="0">
                <a:solidFill>
                  <a:srgbClr val="0D0D0D"/>
                </a:solidFill>
                <a:effectLst/>
                <a:latin typeface="Söhne"/>
              </a:rPr>
              <a:t>: How do individuals' beliefs, attitudes, and knowledge about infections and preventive measures impact their behaviors? How can healthcare providers effectively communicate with patients and the public to address misconceptions and promote evidence-based practices?</a:t>
            </a:r>
          </a:p>
          <a:p>
            <a:pPr marL="0" indent="0" algn="l">
              <a:buNone/>
            </a:pPr>
            <a:r>
              <a:rPr lang="en-US" b="1" i="0" dirty="0">
                <a:solidFill>
                  <a:srgbClr val="0D0D0D"/>
                </a:solidFill>
                <a:effectLst/>
                <a:latin typeface="Söhne"/>
              </a:rPr>
              <a:t>Structural and Environmental Factors</a:t>
            </a:r>
            <a:r>
              <a:rPr lang="en-US" b="0" i="0" dirty="0">
                <a:solidFill>
                  <a:srgbClr val="0D0D0D"/>
                </a:solidFill>
                <a:effectLst/>
                <a:latin typeface="Söhne"/>
              </a:rPr>
              <a:t>: How do structural factors, such as access to healthcare resources, healthcare infrastructure, and socioeconomic status, influence infection control practices and outcomes? How can interventions address these structural barriers to improve infection prevention efforts?</a:t>
            </a:r>
          </a:p>
          <a:p>
            <a:endParaRPr lang="en-US" dirty="0"/>
          </a:p>
        </p:txBody>
      </p:sp>
    </p:spTree>
    <p:extLst>
      <p:ext uri="{BB962C8B-B14F-4D97-AF65-F5344CB8AC3E}">
        <p14:creationId xmlns:p14="http://schemas.microsoft.com/office/powerpoint/2010/main" val="3400211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ACDF8-3E49-A468-42B3-922BC6A1340A}"/>
              </a:ext>
            </a:extLst>
          </p:cNvPr>
          <p:cNvSpPr>
            <a:spLocks noGrp="1"/>
          </p:cNvSpPr>
          <p:nvPr>
            <p:ph type="title"/>
          </p:nvPr>
        </p:nvSpPr>
        <p:spPr/>
        <p:txBody>
          <a:bodyPr/>
          <a:lstStyle/>
          <a:p>
            <a:r>
              <a:rPr lang="en-US" dirty="0"/>
              <a:t>Social Cognitive Theory and Infection Prevention</a:t>
            </a:r>
          </a:p>
        </p:txBody>
      </p:sp>
      <p:sp>
        <p:nvSpPr>
          <p:cNvPr id="3" name="Content Placeholder 2">
            <a:extLst>
              <a:ext uri="{FF2B5EF4-FFF2-40B4-BE49-F238E27FC236}">
                <a16:creationId xmlns:a16="http://schemas.microsoft.com/office/drawing/2014/main" id="{6CDF4D95-EEAF-70F0-67AF-46D8CE26CE44}"/>
              </a:ext>
            </a:extLst>
          </p:cNvPr>
          <p:cNvSpPr>
            <a:spLocks noGrp="1"/>
          </p:cNvSpPr>
          <p:nvPr>
            <p:ph idx="1"/>
          </p:nvPr>
        </p:nvSpPr>
        <p:spPr>
          <a:xfrm>
            <a:off x="838200" y="1825624"/>
            <a:ext cx="10515600" cy="4776511"/>
          </a:xfrm>
        </p:spPr>
        <p:txBody>
          <a:bodyPr>
            <a:normAutofit fontScale="62500" lnSpcReduction="20000"/>
          </a:bodyPr>
          <a:lstStyle/>
          <a:p>
            <a:pPr algn="l"/>
            <a:r>
              <a:rPr lang="en-US" sz="4000" b="0" i="0" dirty="0">
                <a:solidFill>
                  <a:srgbClr val="111111"/>
                </a:solidFill>
                <a:effectLst/>
              </a:rPr>
              <a:t>SCT can be applied to infection control in a healthcare setting by focusing on the interplay of personal, behavioral, and environmental factors. </a:t>
            </a:r>
          </a:p>
          <a:p>
            <a:pPr algn="l">
              <a:buFont typeface="+mj-lt"/>
              <a:buAutoNum type="arabicPeriod"/>
            </a:pPr>
            <a:r>
              <a:rPr lang="en-US" sz="4000" b="1" i="0" dirty="0">
                <a:solidFill>
                  <a:srgbClr val="111111"/>
                </a:solidFill>
                <a:effectLst/>
              </a:rPr>
              <a:t>Personal Factors</a:t>
            </a:r>
            <a:r>
              <a:rPr lang="en-US" sz="4000" b="0" i="0" dirty="0">
                <a:solidFill>
                  <a:srgbClr val="111111"/>
                </a:solidFill>
                <a:effectLst/>
              </a:rPr>
              <a:t>: Educate healthcare workers (HCWs) on the importance of infection control and the role of their personal beliefs and knowledge in preventing infections. This includes understanding the risks and consequences of not following protocols.</a:t>
            </a:r>
          </a:p>
          <a:p>
            <a:pPr algn="l">
              <a:buFont typeface="+mj-lt"/>
              <a:buAutoNum type="arabicPeriod"/>
            </a:pPr>
            <a:r>
              <a:rPr lang="en-US" sz="4000" b="1" i="0" dirty="0">
                <a:solidFill>
                  <a:srgbClr val="111111"/>
                </a:solidFill>
                <a:effectLst/>
              </a:rPr>
              <a:t>Behavioral Factors</a:t>
            </a:r>
            <a:r>
              <a:rPr lang="en-US" sz="4000" b="0" i="0" dirty="0">
                <a:solidFill>
                  <a:srgbClr val="111111"/>
                </a:solidFill>
                <a:effectLst/>
              </a:rPr>
              <a:t>: Encourage HCWs to model positive infection control behaviors. Use observational learning by highlighting best practices and providing opportunities for HCWs to observe and replicate effective infection prevention techniques.</a:t>
            </a:r>
          </a:p>
          <a:p>
            <a:pPr algn="l">
              <a:buFont typeface="+mj-lt"/>
              <a:buAutoNum type="arabicPeriod"/>
            </a:pPr>
            <a:r>
              <a:rPr lang="en-US" sz="4000" b="1" i="0" dirty="0">
                <a:solidFill>
                  <a:srgbClr val="111111"/>
                </a:solidFill>
                <a:effectLst/>
              </a:rPr>
              <a:t>Environmental Factors</a:t>
            </a:r>
            <a:r>
              <a:rPr lang="en-US" sz="4000" b="0" i="0" dirty="0">
                <a:solidFill>
                  <a:srgbClr val="111111"/>
                </a:solidFill>
                <a:effectLst/>
              </a:rPr>
              <a:t>: Create a supportive environment that facilitates proper infection control practices. This could involve ensuring easy access to hand hygiene stations, providing sufficient personal protective equipment, and designing workflow processes that support adherence to infection control guidelines.</a:t>
            </a:r>
          </a:p>
          <a:p>
            <a:endParaRPr lang="en-US" dirty="0"/>
          </a:p>
        </p:txBody>
      </p:sp>
    </p:spTree>
    <p:extLst>
      <p:ext uri="{BB962C8B-B14F-4D97-AF65-F5344CB8AC3E}">
        <p14:creationId xmlns:p14="http://schemas.microsoft.com/office/powerpoint/2010/main" val="3811518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DD47C-DCBC-8741-4410-3E0C54DA8810}"/>
              </a:ext>
            </a:extLst>
          </p:cNvPr>
          <p:cNvSpPr>
            <a:spLocks noGrp="1"/>
          </p:cNvSpPr>
          <p:nvPr>
            <p:ph type="title"/>
          </p:nvPr>
        </p:nvSpPr>
        <p:spPr/>
        <p:txBody>
          <a:bodyPr/>
          <a:lstStyle/>
          <a:p>
            <a:r>
              <a:rPr lang="en-US" dirty="0"/>
              <a:t>Social Cognitive Theory and Infection Prevention</a:t>
            </a:r>
          </a:p>
        </p:txBody>
      </p:sp>
      <p:sp>
        <p:nvSpPr>
          <p:cNvPr id="3" name="Content Placeholder 2">
            <a:extLst>
              <a:ext uri="{FF2B5EF4-FFF2-40B4-BE49-F238E27FC236}">
                <a16:creationId xmlns:a16="http://schemas.microsoft.com/office/drawing/2014/main" id="{DEAEBF2B-D7C3-C274-7FED-FA8B4A528FE1}"/>
              </a:ext>
            </a:extLst>
          </p:cNvPr>
          <p:cNvSpPr>
            <a:spLocks noGrp="1"/>
          </p:cNvSpPr>
          <p:nvPr>
            <p:ph idx="1"/>
          </p:nvPr>
        </p:nvSpPr>
        <p:spPr/>
        <p:txBody>
          <a:bodyPr/>
          <a:lstStyle/>
          <a:p>
            <a:pPr marL="0" indent="0" algn="l">
              <a:buNone/>
            </a:pPr>
            <a:r>
              <a:rPr lang="en-US" b="1" i="0" dirty="0">
                <a:solidFill>
                  <a:srgbClr val="111111"/>
                </a:solidFill>
                <a:effectLst/>
                <a:latin typeface="-apple-system"/>
              </a:rPr>
              <a:t>4. Outcome Expectations</a:t>
            </a:r>
            <a:r>
              <a:rPr lang="en-US" b="0" i="0" dirty="0">
                <a:solidFill>
                  <a:srgbClr val="111111"/>
                </a:solidFill>
                <a:effectLst/>
                <a:latin typeface="-apple-system"/>
              </a:rPr>
              <a:t>: Clarify the positive outcomes of effective infection control, such as patient safety, reduced transmission of infections, and improved overall healthcare quality.</a:t>
            </a:r>
          </a:p>
          <a:p>
            <a:pPr marL="0" indent="0" algn="l">
              <a:buNone/>
            </a:pPr>
            <a:r>
              <a:rPr lang="en-US" b="1" dirty="0">
                <a:solidFill>
                  <a:srgbClr val="111111"/>
                </a:solidFill>
                <a:latin typeface="-apple-system"/>
              </a:rPr>
              <a:t>5. </a:t>
            </a:r>
            <a:r>
              <a:rPr lang="en-US" b="1" i="0" dirty="0">
                <a:solidFill>
                  <a:srgbClr val="111111"/>
                </a:solidFill>
                <a:effectLst/>
                <a:latin typeface="-apple-system"/>
              </a:rPr>
              <a:t>Self-Efficacy</a:t>
            </a:r>
            <a:r>
              <a:rPr lang="en-US" b="0" i="0" dirty="0">
                <a:solidFill>
                  <a:srgbClr val="111111"/>
                </a:solidFill>
                <a:effectLst/>
                <a:latin typeface="-apple-system"/>
              </a:rPr>
              <a:t>: Boost HCWs’ confidence in their ability to execute infection control measures effectively through training, feedback, and reinforcement.</a:t>
            </a:r>
          </a:p>
          <a:p>
            <a:pPr marL="0" indent="0" algn="l">
              <a:buNone/>
            </a:pPr>
            <a:r>
              <a:rPr lang="en-US" b="1" i="0" dirty="0">
                <a:solidFill>
                  <a:srgbClr val="111111"/>
                </a:solidFill>
                <a:effectLst/>
                <a:latin typeface="-apple-system"/>
              </a:rPr>
              <a:t>6. Reinforcements</a:t>
            </a:r>
            <a:r>
              <a:rPr lang="en-US" b="0" i="0" dirty="0">
                <a:solidFill>
                  <a:srgbClr val="111111"/>
                </a:solidFill>
                <a:effectLst/>
                <a:latin typeface="-apple-system"/>
              </a:rPr>
              <a:t>: Implement a system of rewards and acknowledgments for HCWs who consistently follow infection control protocols and address any non-compliance constructively.</a:t>
            </a:r>
          </a:p>
          <a:p>
            <a:endParaRPr lang="en-US" dirty="0"/>
          </a:p>
        </p:txBody>
      </p:sp>
    </p:spTree>
    <p:extLst>
      <p:ext uri="{BB962C8B-B14F-4D97-AF65-F5344CB8AC3E}">
        <p14:creationId xmlns:p14="http://schemas.microsoft.com/office/powerpoint/2010/main" val="4008381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1D819-050D-C111-A457-DFDF97BDDE1A}"/>
              </a:ext>
            </a:extLst>
          </p:cNvPr>
          <p:cNvSpPr>
            <a:spLocks noGrp="1"/>
          </p:cNvSpPr>
          <p:nvPr>
            <p:ph type="title"/>
          </p:nvPr>
        </p:nvSpPr>
        <p:spPr/>
        <p:txBody>
          <a:bodyPr/>
          <a:lstStyle/>
          <a:p>
            <a:r>
              <a:rPr lang="en-US" dirty="0"/>
              <a:t>Social Cognitive Theory and Infection Prevention</a:t>
            </a:r>
          </a:p>
        </p:txBody>
      </p:sp>
      <p:sp>
        <p:nvSpPr>
          <p:cNvPr id="3" name="Content Placeholder 2">
            <a:extLst>
              <a:ext uri="{FF2B5EF4-FFF2-40B4-BE49-F238E27FC236}">
                <a16:creationId xmlns:a16="http://schemas.microsoft.com/office/drawing/2014/main" id="{0A7B1591-BD83-4B42-8460-45418DF5B873}"/>
              </a:ext>
            </a:extLst>
          </p:cNvPr>
          <p:cNvSpPr>
            <a:spLocks noGrp="1"/>
          </p:cNvSpPr>
          <p:nvPr>
            <p:ph idx="1"/>
          </p:nvPr>
        </p:nvSpPr>
        <p:spPr/>
        <p:txBody>
          <a:bodyPr>
            <a:normAutofit lnSpcReduction="10000"/>
          </a:bodyPr>
          <a:lstStyle/>
          <a:p>
            <a:pPr algn="l"/>
            <a:r>
              <a:rPr lang="en-US" b="0" i="0" dirty="0">
                <a:solidFill>
                  <a:srgbClr val="111111"/>
                </a:solidFill>
                <a:effectLst/>
                <a:latin typeface="-apple-system"/>
                <a:hlinkClick r:id="rId2"/>
              </a:rPr>
              <a:t>A study has shown that constructs like self-regulation, outcome expectations, and perceived barriers directly affect preventive behaviors of nosocomial infections in nursing staff</a:t>
            </a:r>
            <a:r>
              <a:rPr lang="en-US" b="0" i="0" baseline="30000" dirty="0">
                <a:solidFill>
                  <a:srgbClr val="111111"/>
                </a:solidFill>
                <a:effectLst/>
                <a:latin typeface="-apple-system"/>
                <a:hlinkClick r:id="rId2"/>
              </a:rPr>
              <a:t>1</a:t>
            </a:r>
            <a:r>
              <a:rPr lang="en-US" b="0" i="0" dirty="0">
                <a:solidFill>
                  <a:srgbClr val="111111"/>
                </a:solidFill>
                <a:effectLst/>
                <a:latin typeface="-apple-system"/>
              </a:rPr>
              <a:t>. </a:t>
            </a:r>
          </a:p>
          <a:p>
            <a:pPr algn="l"/>
            <a:r>
              <a:rPr lang="en-US" b="0" i="0" dirty="0">
                <a:solidFill>
                  <a:srgbClr val="111111"/>
                </a:solidFill>
                <a:effectLst/>
                <a:latin typeface="-apple-system"/>
                <a:hlinkClick r:id="rId3"/>
              </a:rPr>
              <a:t>Another research suggests that using SCT in developing educational programs for critical care nurses can improve their self-confidence and promote knowledge-based practice in infection prevention and control</a:t>
            </a:r>
            <a:r>
              <a:rPr lang="en-US" b="0" i="0" baseline="30000" dirty="0">
                <a:solidFill>
                  <a:srgbClr val="111111"/>
                </a:solidFill>
                <a:effectLst/>
                <a:latin typeface="-apple-system"/>
                <a:hlinkClick r:id="rId3"/>
              </a:rPr>
              <a:t>2</a:t>
            </a:r>
            <a:r>
              <a:rPr lang="en-US" b="0" i="0" dirty="0">
                <a:solidFill>
                  <a:srgbClr val="111111"/>
                </a:solidFill>
                <a:effectLst/>
                <a:latin typeface="-apple-system"/>
              </a:rPr>
              <a:t>.</a:t>
            </a:r>
          </a:p>
          <a:p>
            <a:pPr algn="l"/>
            <a:r>
              <a:rPr lang="en-US" b="0" i="0" dirty="0">
                <a:solidFill>
                  <a:srgbClr val="111111"/>
                </a:solidFill>
                <a:effectLst/>
                <a:latin typeface="-apple-system"/>
              </a:rPr>
              <a:t>By applying these principles, you can create a comprehensive strategy that not only educates HCWs on the ‘how’ and ‘why’ of infection control but also supports them in making these behaviors a consistent part of their daily routine.</a:t>
            </a:r>
          </a:p>
          <a:p>
            <a:endParaRPr lang="en-US" dirty="0"/>
          </a:p>
        </p:txBody>
      </p:sp>
    </p:spTree>
    <p:extLst>
      <p:ext uri="{BB962C8B-B14F-4D97-AF65-F5344CB8AC3E}">
        <p14:creationId xmlns:p14="http://schemas.microsoft.com/office/powerpoint/2010/main" val="3232696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CAE8-97F5-8192-3FC5-3D40EAFBAC9F}"/>
              </a:ext>
            </a:extLst>
          </p:cNvPr>
          <p:cNvSpPr>
            <a:spLocks noGrp="1"/>
          </p:cNvSpPr>
          <p:nvPr>
            <p:ph type="title"/>
          </p:nvPr>
        </p:nvSpPr>
        <p:spPr/>
        <p:txBody>
          <a:bodyPr/>
          <a:lstStyle/>
          <a:p>
            <a:r>
              <a:rPr lang="en-US" i="0" dirty="0">
                <a:solidFill>
                  <a:srgbClr val="374151"/>
                </a:solidFill>
                <a:effectLst/>
              </a:rPr>
              <a:t>Theory of Planned Behavior (TPB)</a:t>
            </a:r>
            <a:endParaRPr lang="en-US" dirty="0"/>
          </a:p>
        </p:txBody>
      </p:sp>
      <p:sp>
        <p:nvSpPr>
          <p:cNvPr id="3" name="Content Placeholder 2">
            <a:extLst>
              <a:ext uri="{FF2B5EF4-FFF2-40B4-BE49-F238E27FC236}">
                <a16:creationId xmlns:a16="http://schemas.microsoft.com/office/drawing/2014/main" id="{0A12D59C-6D13-3070-3762-4B73DCDAB94D}"/>
              </a:ext>
            </a:extLst>
          </p:cNvPr>
          <p:cNvSpPr>
            <a:spLocks noGrp="1"/>
          </p:cNvSpPr>
          <p:nvPr>
            <p:ph idx="1"/>
          </p:nvPr>
        </p:nvSpPr>
        <p:spPr/>
        <p:txBody>
          <a:bodyPr>
            <a:normAutofit fontScale="92500" lnSpcReduction="10000"/>
          </a:bodyPr>
          <a:lstStyle/>
          <a:p>
            <a:pPr algn="l"/>
            <a:r>
              <a:rPr lang="en-US" b="0" i="0" dirty="0">
                <a:solidFill>
                  <a:srgbClr val="111111"/>
                </a:solidFill>
                <a:effectLst/>
                <a:latin typeface="-apple-system"/>
              </a:rPr>
              <a:t>The Theory of Planned Behavior (TPB) is a psychological theory that links beliefs to behavior. It suggests that an individual’s behavior is determined by their intention to perform the behavior, which is influenced by three key factors:</a:t>
            </a:r>
          </a:p>
          <a:p>
            <a:pPr algn="l">
              <a:buFont typeface="+mj-lt"/>
              <a:buAutoNum type="arabicPeriod"/>
            </a:pPr>
            <a:r>
              <a:rPr lang="en-US" b="1" i="0" dirty="0">
                <a:solidFill>
                  <a:srgbClr val="111111"/>
                </a:solidFill>
                <a:effectLst/>
                <a:latin typeface="-apple-system"/>
              </a:rPr>
              <a:t>Attitude Toward the Behavior</a:t>
            </a:r>
            <a:r>
              <a:rPr lang="en-US" b="0" i="0" dirty="0">
                <a:solidFill>
                  <a:srgbClr val="111111"/>
                </a:solidFill>
                <a:effectLst/>
                <a:latin typeface="-apple-system"/>
              </a:rPr>
              <a:t>: This refers to the individual’s positive or negative evaluation of performing the behavior.</a:t>
            </a:r>
          </a:p>
          <a:p>
            <a:pPr algn="l">
              <a:buFont typeface="+mj-lt"/>
              <a:buAutoNum type="arabicPeriod"/>
            </a:pPr>
            <a:r>
              <a:rPr lang="en-US" b="1" i="0" dirty="0">
                <a:solidFill>
                  <a:srgbClr val="111111"/>
                </a:solidFill>
                <a:effectLst/>
                <a:latin typeface="-apple-system"/>
              </a:rPr>
              <a:t>Subjective Norms</a:t>
            </a:r>
            <a:r>
              <a:rPr lang="en-US" b="0" i="0" dirty="0">
                <a:solidFill>
                  <a:srgbClr val="111111"/>
                </a:solidFill>
                <a:effectLst/>
                <a:latin typeface="-apple-system"/>
              </a:rPr>
              <a:t>: These are the perceived social pressures to perform or not perform the behavior, influenced by the opinions of people important to the individual.</a:t>
            </a:r>
          </a:p>
          <a:p>
            <a:pPr algn="l">
              <a:buFont typeface="+mj-lt"/>
              <a:buAutoNum type="arabicPeriod"/>
            </a:pPr>
            <a:r>
              <a:rPr lang="en-US" b="1" i="0" dirty="0">
                <a:solidFill>
                  <a:srgbClr val="111111"/>
                </a:solidFill>
                <a:effectLst/>
                <a:latin typeface="-apple-system"/>
              </a:rPr>
              <a:t>Perceived Behavioral Control</a:t>
            </a:r>
            <a:r>
              <a:rPr lang="en-US" b="0" i="0" dirty="0">
                <a:solidFill>
                  <a:srgbClr val="111111"/>
                </a:solidFill>
                <a:effectLst/>
                <a:latin typeface="-apple-system"/>
              </a:rPr>
              <a:t>: This involves the individual’s belief in their capability to perform the behavior, considering the challenges and resources available.</a:t>
            </a:r>
          </a:p>
        </p:txBody>
      </p:sp>
    </p:spTree>
    <p:extLst>
      <p:ext uri="{BB962C8B-B14F-4D97-AF65-F5344CB8AC3E}">
        <p14:creationId xmlns:p14="http://schemas.microsoft.com/office/powerpoint/2010/main" val="1408369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A2656-CF7B-C10E-667F-7D72DCEDE2A4}"/>
              </a:ext>
            </a:extLst>
          </p:cNvPr>
          <p:cNvSpPr>
            <a:spLocks noGrp="1"/>
          </p:cNvSpPr>
          <p:nvPr>
            <p:ph type="title"/>
          </p:nvPr>
        </p:nvSpPr>
        <p:spPr/>
        <p:txBody>
          <a:bodyPr/>
          <a:lstStyle/>
          <a:p>
            <a:r>
              <a:rPr lang="en-US" dirty="0"/>
              <a:t>Theory of Planned Behavior </a:t>
            </a:r>
          </a:p>
        </p:txBody>
      </p:sp>
      <p:sp>
        <p:nvSpPr>
          <p:cNvPr id="3" name="Content Placeholder 2">
            <a:extLst>
              <a:ext uri="{FF2B5EF4-FFF2-40B4-BE49-F238E27FC236}">
                <a16:creationId xmlns:a16="http://schemas.microsoft.com/office/drawing/2014/main" id="{D4E94970-76F9-AEE3-0E2F-B8D379D8ECBA}"/>
              </a:ext>
            </a:extLst>
          </p:cNvPr>
          <p:cNvSpPr>
            <a:spLocks noGrp="1"/>
          </p:cNvSpPr>
          <p:nvPr>
            <p:ph idx="1"/>
          </p:nvPr>
        </p:nvSpPr>
        <p:spPr/>
        <p:txBody>
          <a:bodyPr/>
          <a:lstStyle/>
          <a:p>
            <a:endParaRPr lang="en-US"/>
          </a:p>
        </p:txBody>
      </p:sp>
      <p:pic>
        <p:nvPicPr>
          <p:cNvPr id="1026" name="Picture 2" descr="Theory of Planned Behavior - Urban Adolescent SRH SBCC">
            <a:extLst>
              <a:ext uri="{FF2B5EF4-FFF2-40B4-BE49-F238E27FC236}">
                <a16:creationId xmlns:a16="http://schemas.microsoft.com/office/drawing/2014/main" id="{1EC6E40E-F375-E165-75AD-7F22AE9E84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5" y="1144296"/>
            <a:ext cx="12192000" cy="596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919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B6EE1-4C23-B6D9-B182-5330F0910724}"/>
              </a:ext>
            </a:extLst>
          </p:cNvPr>
          <p:cNvSpPr>
            <a:spLocks noGrp="1"/>
          </p:cNvSpPr>
          <p:nvPr>
            <p:ph type="title"/>
          </p:nvPr>
        </p:nvSpPr>
        <p:spPr/>
        <p:txBody>
          <a:bodyPr/>
          <a:lstStyle/>
          <a:p>
            <a:r>
              <a:rPr lang="en-US" dirty="0"/>
              <a:t>Theory of Planned Behavior</a:t>
            </a:r>
          </a:p>
        </p:txBody>
      </p:sp>
      <p:sp>
        <p:nvSpPr>
          <p:cNvPr id="3" name="Content Placeholder 2">
            <a:extLst>
              <a:ext uri="{FF2B5EF4-FFF2-40B4-BE49-F238E27FC236}">
                <a16:creationId xmlns:a16="http://schemas.microsoft.com/office/drawing/2014/main" id="{AA913601-1FE0-0BD8-7332-7BDE07A77A39}"/>
              </a:ext>
            </a:extLst>
          </p:cNvPr>
          <p:cNvSpPr>
            <a:spLocks noGrp="1"/>
          </p:cNvSpPr>
          <p:nvPr>
            <p:ph idx="1"/>
          </p:nvPr>
        </p:nvSpPr>
        <p:spPr/>
        <p:txBody>
          <a:bodyPr/>
          <a:lstStyle/>
          <a:p>
            <a:pPr algn="l"/>
            <a:r>
              <a:rPr lang="en-US" dirty="0">
                <a:solidFill>
                  <a:srgbClr val="111111"/>
                </a:solidFill>
                <a:latin typeface="-apple-system"/>
              </a:rPr>
              <a:t>TPB is an extension of the Theory of Reasoned Action (TRA), adding the component of perceived behavioral control to account for situations where individuals may not have complete volitional control over their behavior</a:t>
            </a:r>
            <a:r>
              <a:rPr lang="en-US" b="0" i="0" dirty="0">
                <a:solidFill>
                  <a:srgbClr val="111111"/>
                </a:solidFill>
                <a:effectLst/>
                <a:latin typeface="-apple-system"/>
              </a:rPr>
              <a:t>. </a:t>
            </a:r>
          </a:p>
          <a:p>
            <a:pPr algn="l"/>
            <a:r>
              <a:rPr lang="en-US" dirty="0">
                <a:solidFill>
                  <a:srgbClr val="111111"/>
                </a:solidFill>
                <a:latin typeface="-apple-system"/>
              </a:rPr>
              <a:t>It has been widely applied in various fields, including health education, to understand and predict behaviors related to smoking, drug use, and other health-related activities</a:t>
            </a:r>
            <a:r>
              <a:rPr lang="en-US" b="0" i="0" dirty="0">
                <a:solidFill>
                  <a:srgbClr val="111111"/>
                </a:solidFill>
                <a:effectLst/>
                <a:latin typeface="-apple-system"/>
              </a:rPr>
              <a:t>.</a:t>
            </a:r>
          </a:p>
          <a:p>
            <a:pPr algn="l">
              <a:buFont typeface="Arial" panose="020B0604020202020204" pitchFamily="34" charset="0"/>
              <a:buChar char="•"/>
            </a:pPr>
            <a:r>
              <a:rPr lang="en-US" b="0" i="0" dirty="0">
                <a:solidFill>
                  <a:srgbClr val="374151"/>
                </a:solidFill>
                <a:effectLst/>
                <a:latin typeface="Söhne"/>
              </a:rPr>
              <a:t>Examples of interventions guided by this theory</a:t>
            </a:r>
          </a:p>
          <a:p>
            <a:r>
              <a:rPr lang="en-US" dirty="0">
                <a:hlinkClick r:id="rId2"/>
              </a:rPr>
              <a:t>https://www.ncbi.nlm.nih.gov/pmc/articles/PMC4341863/</a:t>
            </a:r>
            <a:r>
              <a:rPr lang="en-US" dirty="0"/>
              <a:t>  </a:t>
            </a:r>
          </a:p>
          <a:p>
            <a:endParaRPr lang="en-US" dirty="0"/>
          </a:p>
        </p:txBody>
      </p:sp>
    </p:spTree>
    <p:extLst>
      <p:ext uri="{BB962C8B-B14F-4D97-AF65-F5344CB8AC3E}">
        <p14:creationId xmlns:p14="http://schemas.microsoft.com/office/powerpoint/2010/main" val="349358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7C181-3575-91F9-63C3-8A6F6F7B8709}"/>
              </a:ext>
            </a:extLst>
          </p:cNvPr>
          <p:cNvSpPr>
            <a:spLocks noGrp="1"/>
          </p:cNvSpPr>
          <p:nvPr>
            <p:ph type="title"/>
          </p:nvPr>
        </p:nvSpPr>
        <p:spPr/>
        <p:txBody>
          <a:bodyPr/>
          <a:lstStyle/>
          <a:p>
            <a:r>
              <a:rPr lang="en-US" dirty="0"/>
              <a:t>Theory of Planned Behavior and Infection Prevention</a:t>
            </a:r>
          </a:p>
        </p:txBody>
      </p:sp>
      <p:sp>
        <p:nvSpPr>
          <p:cNvPr id="3" name="Content Placeholder 2">
            <a:extLst>
              <a:ext uri="{FF2B5EF4-FFF2-40B4-BE49-F238E27FC236}">
                <a16:creationId xmlns:a16="http://schemas.microsoft.com/office/drawing/2014/main" id="{282F1D64-610E-3DDC-0973-4B79B247D743}"/>
              </a:ext>
            </a:extLst>
          </p:cNvPr>
          <p:cNvSpPr>
            <a:spLocks noGrp="1"/>
          </p:cNvSpPr>
          <p:nvPr>
            <p:ph idx="1"/>
          </p:nvPr>
        </p:nvSpPr>
        <p:spPr/>
        <p:txBody>
          <a:bodyPr>
            <a:normAutofit fontScale="92500"/>
          </a:bodyPr>
          <a:lstStyle/>
          <a:p>
            <a:pPr algn="l"/>
            <a:r>
              <a:rPr lang="en-US" b="0" i="0" dirty="0">
                <a:solidFill>
                  <a:srgbClr val="111111"/>
                </a:solidFill>
                <a:effectLst/>
                <a:latin typeface="-apple-system"/>
              </a:rPr>
              <a:t>The Theory of Planned Behavior (TPB) can be applied to infection control and prevention in a healthcare setting by influencing healthcare workers’ (HCWs) intentions and behaviors towards these practices. </a:t>
            </a:r>
          </a:p>
          <a:p>
            <a:pPr algn="l">
              <a:buFont typeface="+mj-lt"/>
              <a:buAutoNum type="arabicPeriod"/>
            </a:pPr>
            <a:r>
              <a:rPr lang="en-US" b="1" i="0" dirty="0">
                <a:solidFill>
                  <a:srgbClr val="111111"/>
                </a:solidFill>
                <a:effectLst/>
                <a:latin typeface="-apple-system"/>
              </a:rPr>
              <a:t>Attitude Toward the Behavior</a:t>
            </a:r>
            <a:r>
              <a:rPr lang="en-US" b="0" i="0" dirty="0">
                <a:solidFill>
                  <a:srgbClr val="111111"/>
                </a:solidFill>
                <a:effectLst/>
                <a:latin typeface="-apple-system"/>
              </a:rPr>
              <a:t>: Foster positive attitudes in HCWs towards infection control by highlighting the benefits of these practices, such as patient safety and reduced infection rates.</a:t>
            </a:r>
          </a:p>
          <a:p>
            <a:pPr algn="l">
              <a:buFont typeface="+mj-lt"/>
              <a:buAutoNum type="arabicPeriod"/>
            </a:pPr>
            <a:r>
              <a:rPr lang="en-US" b="1" i="0" dirty="0">
                <a:solidFill>
                  <a:srgbClr val="111111"/>
                </a:solidFill>
                <a:effectLst/>
                <a:latin typeface="-apple-system"/>
              </a:rPr>
              <a:t>Subjective Norms</a:t>
            </a:r>
            <a:r>
              <a:rPr lang="en-US" b="0" i="0" dirty="0">
                <a:solidFill>
                  <a:srgbClr val="111111"/>
                </a:solidFill>
                <a:effectLst/>
                <a:latin typeface="-apple-system"/>
              </a:rPr>
              <a:t>: Strengthen the social pressure HCWs feel to engage in infection control by creating a culture that values these practices. This can be done through leadership endorsement, peer support, and shared beliefs about the importance of infection prevention.</a:t>
            </a:r>
          </a:p>
          <a:p>
            <a:endParaRPr lang="en-US" dirty="0"/>
          </a:p>
        </p:txBody>
      </p:sp>
    </p:spTree>
    <p:extLst>
      <p:ext uri="{BB962C8B-B14F-4D97-AF65-F5344CB8AC3E}">
        <p14:creationId xmlns:p14="http://schemas.microsoft.com/office/powerpoint/2010/main" val="3046681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A255C-9419-8602-E1C5-F3051C298C61}"/>
              </a:ext>
            </a:extLst>
          </p:cNvPr>
          <p:cNvSpPr>
            <a:spLocks noGrp="1"/>
          </p:cNvSpPr>
          <p:nvPr>
            <p:ph type="title"/>
          </p:nvPr>
        </p:nvSpPr>
        <p:spPr/>
        <p:txBody>
          <a:bodyPr/>
          <a:lstStyle/>
          <a:p>
            <a:r>
              <a:rPr lang="en-US" dirty="0"/>
              <a:t>Theory of Planned Behavior and Infection Prevention</a:t>
            </a:r>
          </a:p>
        </p:txBody>
      </p:sp>
      <p:sp>
        <p:nvSpPr>
          <p:cNvPr id="3" name="Content Placeholder 2">
            <a:extLst>
              <a:ext uri="{FF2B5EF4-FFF2-40B4-BE49-F238E27FC236}">
                <a16:creationId xmlns:a16="http://schemas.microsoft.com/office/drawing/2014/main" id="{3BDE7976-7ED7-725A-843C-98EAC74BC953}"/>
              </a:ext>
            </a:extLst>
          </p:cNvPr>
          <p:cNvSpPr>
            <a:spLocks noGrp="1"/>
          </p:cNvSpPr>
          <p:nvPr>
            <p:ph idx="1"/>
          </p:nvPr>
        </p:nvSpPr>
        <p:spPr/>
        <p:txBody>
          <a:bodyPr>
            <a:normAutofit/>
          </a:bodyPr>
          <a:lstStyle/>
          <a:p>
            <a:pPr marL="0" indent="0" algn="l">
              <a:buNone/>
            </a:pPr>
            <a:r>
              <a:rPr lang="en-US" b="1" i="0" dirty="0">
                <a:solidFill>
                  <a:srgbClr val="111111"/>
                </a:solidFill>
                <a:effectLst/>
                <a:latin typeface="-apple-system"/>
              </a:rPr>
              <a:t>3. Perceived Behavioral Control</a:t>
            </a:r>
            <a:r>
              <a:rPr lang="en-US" b="0" i="0" dirty="0">
                <a:solidFill>
                  <a:srgbClr val="111111"/>
                </a:solidFill>
                <a:effectLst/>
                <a:latin typeface="-apple-system"/>
              </a:rPr>
              <a:t>: Enhance HCWs’ perception of their ability to perform infection control actions effectively. Provide training, resources, and time to ensure that HCWs feel confident and capable of implementing these practices.</a:t>
            </a:r>
          </a:p>
          <a:p>
            <a:pPr marL="0" indent="0" algn="l">
              <a:buNone/>
            </a:pPr>
            <a:r>
              <a:rPr lang="en-US" b="1" i="0" dirty="0">
                <a:solidFill>
                  <a:srgbClr val="111111"/>
                </a:solidFill>
                <a:effectLst/>
                <a:latin typeface="-apple-system"/>
              </a:rPr>
              <a:t>4. Intention to Perform the Behavior</a:t>
            </a:r>
            <a:r>
              <a:rPr lang="en-US" b="0" i="0" dirty="0">
                <a:solidFill>
                  <a:srgbClr val="111111"/>
                </a:solidFill>
                <a:effectLst/>
                <a:latin typeface="-apple-system"/>
              </a:rPr>
              <a:t>: Encourage a strong intention to engage in infection control behaviors by aligning attitudes, norms, and perceived control with organizational goals and policies.</a:t>
            </a:r>
          </a:p>
          <a:p>
            <a:pPr marL="0" indent="0" algn="l">
              <a:buNone/>
            </a:pPr>
            <a:r>
              <a:rPr lang="en-US" b="1" i="0" dirty="0">
                <a:solidFill>
                  <a:srgbClr val="111111"/>
                </a:solidFill>
                <a:effectLst/>
                <a:latin typeface="-apple-system"/>
              </a:rPr>
              <a:t>5. Behavior</a:t>
            </a:r>
            <a:r>
              <a:rPr lang="en-US" b="0" i="0" dirty="0">
                <a:solidFill>
                  <a:srgbClr val="111111"/>
                </a:solidFill>
                <a:effectLst/>
                <a:latin typeface="-apple-system"/>
              </a:rPr>
              <a:t>: Ultimately, the goal is to translate intention into actual behavior. Monitor compliance and provide feedback to HCWs to reinforce the infection control behaviors.</a:t>
            </a:r>
          </a:p>
          <a:p>
            <a:endParaRPr lang="en-US" dirty="0"/>
          </a:p>
        </p:txBody>
      </p:sp>
    </p:spTree>
    <p:extLst>
      <p:ext uri="{BB962C8B-B14F-4D97-AF65-F5344CB8AC3E}">
        <p14:creationId xmlns:p14="http://schemas.microsoft.com/office/powerpoint/2010/main" val="316043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C28A9-1ECB-1D8C-2B0C-553808B043F3}"/>
              </a:ext>
            </a:extLst>
          </p:cNvPr>
          <p:cNvSpPr>
            <a:spLocks noGrp="1"/>
          </p:cNvSpPr>
          <p:nvPr>
            <p:ph type="title"/>
          </p:nvPr>
        </p:nvSpPr>
        <p:spPr/>
        <p:txBody>
          <a:bodyPr/>
          <a:lstStyle/>
          <a:p>
            <a:r>
              <a:rPr lang="en-US" dirty="0"/>
              <a:t>Theory of Planned Behavior and Infection Prevention</a:t>
            </a:r>
          </a:p>
        </p:txBody>
      </p:sp>
      <p:sp>
        <p:nvSpPr>
          <p:cNvPr id="3" name="Content Placeholder 2">
            <a:extLst>
              <a:ext uri="{FF2B5EF4-FFF2-40B4-BE49-F238E27FC236}">
                <a16:creationId xmlns:a16="http://schemas.microsoft.com/office/drawing/2014/main" id="{5CE82E6C-E844-4D8B-830C-4B8695329545}"/>
              </a:ext>
            </a:extLst>
          </p:cNvPr>
          <p:cNvSpPr>
            <a:spLocks noGrp="1"/>
          </p:cNvSpPr>
          <p:nvPr>
            <p:ph idx="1"/>
          </p:nvPr>
        </p:nvSpPr>
        <p:spPr/>
        <p:txBody>
          <a:bodyPr/>
          <a:lstStyle/>
          <a:p>
            <a:r>
              <a:rPr lang="en-US" b="0" i="0" dirty="0">
                <a:solidFill>
                  <a:srgbClr val="111111"/>
                </a:solidFill>
                <a:effectLst/>
                <a:latin typeface="-apple-system"/>
                <a:hlinkClick r:id="rId2"/>
              </a:rPr>
              <a:t>Research suggests that interventions based on TPB can effectively change HCWs’ behaviors related to hand hygiene, which is a critical component of infection control</a:t>
            </a:r>
            <a:r>
              <a:rPr lang="en-US" b="0" i="0" baseline="30000" dirty="0">
                <a:solidFill>
                  <a:srgbClr val="111111"/>
                </a:solidFill>
                <a:effectLst/>
                <a:latin typeface="-apple-system"/>
                <a:hlinkClick r:id="rId2"/>
              </a:rPr>
              <a:t>1</a:t>
            </a:r>
            <a:r>
              <a:rPr lang="en-US" b="0" i="0" dirty="0">
                <a:solidFill>
                  <a:srgbClr val="111111"/>
                </a:solidFill>
                <a:effectLst/>
                <a:latin typeface="-apple-system"/>
              </a:rPr>
              <a:t>. </a:t>
            </a:r>
          </a:p>
          <a:p>
            <a:r>
              <a:rPr lang="en-US" b="0" i="0" dirty="0">
                <a:solidFill>
                  <a:srgbClr val="111111"/>
                </a:solidFill>
                <a:effectLst/>
                <a:latin typeface="-apple-system"/>
              </a:rPr>
              <a:t>By understanding and addressing the factors that influence HCWs’ intentions, you can develop targeted strategies to improve adherence to infection prevention and control measures in your healthcare setting.</a:t>
            </a:r>
          </a:p>
          <a:p>
            <a:endParaRPr lang="en-US" dirty="0"/>
          </a:p>
        </p:txBody>
      </p:sp>
    </p:spTree>
    <p:extLst>
      <p:ext uri="{BB962C8B-B14F-4D97-AF65-F5344CB8AC3E}">
        <p14:creationId xmlns:p14="http://schemas.microsoft.com/office/powerpoint/2010/main" val="2796086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00E71-BC41-EE40-09A3-D7B6746D621B}"/>
              </a:ext>
            </a:extLst>
          </p:cNvPr>
          <p:cNvSpPr>
            <a:spLocks noGrp="1"/>
          </p:cNvSpPr>
          <p:nvPr>
            <p:ph type="title"/>
          </p:nvPr>
        </p:nvSpPr>
        <p:spPr/>
        <p:txBody>
          <a:bodyPr/>
          <a:lstStyle/>
          <a:p>
            <a:r>
              <a:rPr lang="en-US" i="0" dirty="0">
                <a:solidFill>
                  <a:srgbClr val="374151"/>
                </a:solidFill>
                <a:effectLst/>
              </a:rPr>
              <a:t>Social Network Analysis</a:t>
            </a:r>
            <a:endParaRPr lang="en-US" dirty="0"/>
          </a:p>
        </p:txBody>
      </p:sp>
      <p:sp>
        <p:nvSpPr>
          <p:cNvPr id="3" name="Content Placeholder 2">
            <a:extLst>
              <a:ext uri="{FF2B5EF4-FFF2-40B4-BE49-F238E27FC236}">
                <a16:creationId xmlns:a16="http://schemas.microsoft.com/office/drawing/2014/main" id="{AE7708B2-2E2A-9D76-1C80-65AE8A654795}"/>
              </a:ext>
            </a:extLst>
          </p:cNvPr>
          <p:cNvSpPr>
            <a:spLocks noGrp="1"/>
          </p:cNvSpPr>
          <p:nvPr>
            <p:ph idx="1"/>
          </p:nvPr>
        </p:nvSpPr>
        <p:spPr/>
        <p:txBody>
          <a:bodyPr>
            <a:normAutofit/>
          </a:bodyPr>
          <a:lstStyle/>
          <a:p>
            <a:pPr algn="l"/>
            <a:r>
              <a:rPr lang="en-US" b="0" i="0" dirty="0">
                <a:solidFill>
                  <a:srgbClr val="111111"/>
                </a:solidFill>
                <a:effectLst/>
                <a:latin typeface="-apple-system"/>
              </a:rPr>
              <a:t>Social Network Analysis (SNA) is a methodological approach that uses networks and graph theory to study social structures. </a:t>
            </a:r>
          </a:p>
          <a:p>
            <a:pPr algn="l"/>
            <a:r>
              <a:rPr lang="en-US" b="0" i="0" dirty="0">
                <a:solidFill>
                  <a:srgbClr val="111111"/>
                </a:solidFill>
                <a:effectLst/>
                <a:latin typeface="-apple-system"/>
              </a:rPr>
              <a:t>It involves mapping and measuring relationships and flows between people, groups, organizations, computers, URLs, and other connected information/knowledge entities. </a:t>
            </a:r>
          </a:p>
          <a:p>
            <a:pPr algn="l"/>
            <a:r>
              <a:rPr lang="en-US" b="0" i="0" dirty="0">
                <a:solidFill>
                  <a:srgbClr val="111111"/>
                </a:solidFill>
                <a:effectLst/>
                <a:latin typeface="-apple-system"/>
              </a:rPr>
              <a:t>The nodes in the network represent the actors within the network, and the ties show relationships or interactions between the actors.</a:t>
            </a:r>
          </a:p>
          <a:p>
            <a:pPr algn="l"/>
            <a:endParaRPr lang="en-US" dirty="0"/>
          </a:p>
        </p:txBody>
      </p:sp>
    </p:spTree>
    <p:extLst>
      <p:ext uri="{BB962C8B-B14F-4D97-AF65-F5344CB8AC3E}">
        <p14:creationId xmlns:p14="http://schemas.microsoft.com/office/powerpoint/2010/main" val="404334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E6EC-48BA-5D94-D3FD-B98BAD571990}"/>
              </a:ext>
            </a:extLst>
          </p:cNvPr>
          <p:cNvSpPr>
            <a:spLocks noGrp="1"/>
          </p:cNvSpPr>
          <p:nvPr>
            <p:ph type="title"/>
          </p:nvPr>
        </p:nvSpPr>
        <p:spPr/>
        <p:txBody>
          <a:bodyPr/>
          <a:lstStyle/>
          <a:p>
            <a:r>
              <a:rPr lang="en-US" dirty="0"/>
              <a:t>Discussion Questions Continued </a:t>
            </a:r>
          </a:p>
        </p:txBody>
      </p:sp>
      <p:sp>
        <p:nvSpPr>
          <p:cNvPr id="3" name="Content Placeholder 2">
            <a:extLst>
              <a:ext uri="{FF2B5EF4-FFF2-40B4-BE49-F238E27FC236}">
                <a16:creationId xmlns:a16="http://schemas.microsoft.com/office/drawing/2014/main" id="{3CF8F810-12C8-12DE-FD6A-32F0E0139018}"/>
              </a:ext>
            </a:extLst>
          </p:cNvPr>
          <p:cNvSpPr>
            <a:spLocks noGrp="1"/>
          </p:cNvSpPr>
          <p:nvPr>
            <p:ph idx="1"/>
          </p:nvPr>
        </p:nvSpPr>
        <p:spPr/>
        <p:txBody>
          <a:bodyPr>
            <a:normAutofit fontScale="62500" lnSpcReduction="20000"/>
          </a:bodyPr>
          <a:lstStyle/>
          <a:p>
            <a:pPr marL="0" indent="0" algn="l">
              <a:buNone/>
            </a:pPr>
            <a:r>
              <a:rPr lang="en-US" b="1" i="0" dirty="0">
                <a:solidFill>
                  <a:srgbClr val="0D0D0D"/>
                </a:solidFill>
                <a:effectLst/>
                <a:latin typeface="Söhne"/>
              </a:rPr>
              <a:t>Health Literacy and Communication</a:t>
            </a:r>
            <a:r>
              <a:rPr lang="en-US" b="0" i="0" dirty="0">
                <a:solidFill>
                  <a:srgbClr val="0D0D0D"/>
                </a:solidFill>
                <a:effectLst/>
                <a:latin typeface="Söhne"/>
              </a:rPr>
              <a:t>: How does health literacy impact individuals' ability to understand and follow infection control guidelines? What strategies can be implemented to enhance health literacy and facilitate effective communication about infection prevention?</a:t>
            </a:r>
          </a:p>
          <a:p>
            <a:pPr marL="0" indent="0" algn="l">
              <a:buNone/>
            </a:pPr>
            <a:r>
              <a:rPr lang="en-US" b="1" i="0" dirty="0">
                <a:solidFill>
                  <a:srgbClr val="0D0D0D"/>
                </a:solidFill>
                <a:effectLst/>
                <a:latin typeface="Söhne"/>
              </a:rPr>
              <a:t>Behavioral Interventions</a:t>
            </a:r>
            <a:r>
              <a:rPr lang="en-US" b="0" i="0" dirty="0">
                <a:solidFill>
                  <a:srgbClr val="0D0D0D"/>
                </a:solidFill>
                <a:effectLst/>
                <a:latin typeface="Söhne"/>
              </a:rPr>
              <a:t>: What are some effective behavioral interventions for promoting infection control and prevention? How can principles from behavioral economics, social marketing, and behavioral psychology be applied to design interventions that motivate behavior change?</a:t>
            </a:r>
          </a:p>
          <a:p>
            <a:pPr marL="0" indent="0" algn="l">
              <a:buNone/>
            </a:pPr>
            <a:r>
              <a:rPr lang="en-US" b="1" i="0" dirty="0">
                <a:solidFill>
                  <a:srgbClr val="0D0D0D"/>
                </a:solidFill>
                <a:effectLst/>
                <a:latin typeface="Söhne"/>
              </a:rPr>
              <a:t>Healthcare Provider Behavior</a:t>
            </a:r>
            <a:r>
              <a:rPr lang="en-US" b="0" i="0" dirty="0">
                <a:solidFill>
                  <a:srgbClr val="0D0D0D"/>
                </a:solidFill>
                <a:effectLst/>
                <a:latin typeface="Söhne"/>
              </a:rPr>
              <a:t>: How do social and behavioral factors influence healthcare providers' adherence to infection control protocols and guidelines? What strategies can be employed to enhance healthcare provider compliance and promote a culture of safety within healthcare organizations?</a:t>
            </a:r>
          </a:p>
          <a:p>
            <a:pPr marL="0" indent="0" algn="l">
              <a:buNone/>
            </a:pPr>
            <a:r>
              <a:rPr lang="en-US" b="1" i="0" dirty="0">
                <a:solidFill>
                  <a:srgbClr val="0D0D0D"/>
                </a:solidFill>
                <a:effectLst/>
                <a:latin typeface="Söhne"/>
              </a:rPr>
              <a:t>Community Engagement and Participation</a:t>
            </a:r>
            <a:r>
              <a:rPr lang="en-US" b="0" i="0" dirty="0">
                <a:solidFill>
                  <a:srgbClr val="0D0D0D"/>
                </a:solidFill>
                <a:effectLst/>
                <a:latin typeface="Söhne"/>
              </a:rPr>
              <a:t>: How can community engagement and participatory approaches be utilized to promote infection control and prevention initiatives at the local level? What are the benefits and challenges of involving communities in these efforts?</a:t>
            </a:r>
          </a:p>
          <a:p>
            <a:pPr marL="0" indent="0" algn="l">
              <a:buNone/>
            </a:pPr>
            <a:r>
              <a:rPr lang="en-US" b="1" i="0" dirty="0">
                <a:solidFill>
                  <a:srgbClr val="0D0D0D"/>
                </a:solidFill>
                <a:effectLst/>
                <a:latin typeface="Söhne"/>
              </a:rPr>
              <a:t>Sustainable Behavior Change</a:t>
            </a:r>
            <a:r>
              <a:rPr lang="en-US" b="0" i="0" dirty="0">
                <a:solidFill>
                  <a:srgbClr val="0D0D0D"/>
                </a:solidFill>
                <a:effectLst/>
                <a:latin typeface="Söhne"/>
              </a:rPr>
              <a:t>: How can infection control interventions be designed to promote sustainable behavior change over time? What are the key factors that contribute to the long-term success of infection prevention programs?</a:t>
            </a:r>
          </a:p>
          <a:p>
            <a:pPr algn="l"/>
            <a:r>
              <a:rPr lang="en-US" b="0" i="0" dirty="0">
                <a:solidFill>
                  <a:srgbClr val="0D0D0D"/>
                </a:solidFill>
                <a:effectLst/>
                <a:latin typeface="Söhne"/>
              </a:rPr>
              <a:t>By examining infection control and prevention through a social and behavioral sciences lens, we can develop more comprehensive and effective strategies for reducing healthcare-associated infections and improving patient safety.</a:t>
            </a:r>
          </a:p>
          <a:p>
            <a:endParaRPr lang="en-US" dirty="0"/>
          </a:p>
        </p:txBody>
      </p:sp>
    </p:spTree>
    <p:extLst>
      <p:ext uri="{BB962C8B-B14F-4D97-AF65-F5344CB8AC3E}">
        <p14:creationId xmlns:p14="http://schemas.microsoft.com/office/powerpoint/2010/main" val="1815350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7FBD1-7788-13BC-FEF2-5634256896D2}"/>
              </a:ext>
            </a:extLst>
          </p:cNvPr>
          <p:cNvSpPr>
            <a:spLocks noGrp="1"/>
          </p:cNvSpPr>
          <p:nvPr>
            <p:ph type="title"/>
          </p:nvPr>
        </p:nvSpPr>
        <p:spPr/>
        <p:txBody>
          <a:bodyPr/>
          <a:lstStyle/>
          <a:p>
            <a:r>
              <a:rPr lang="en-US" dirty="0"/>
              <a:t>Social Network Analysis</a:t>
            </a:r>
          </a:p>
        </p:txBody>
      </p:sp>
      <p:sp>
        <p:nvSpPr>
          <p:cNvPr id="3" name="Content Placeholder 2">
            <a:extLst>
              <a:ext uri="{FF2B5EF4-FFF2-40B4-BE49-F238E27FC236}">
                <a16:creationId xmlns:a16="http://schemas.microsoft.com/office/drawing/2014/main" id="{614B656A-F645-EA77-529D-2A66400B177A}"/>
              </a:ext>
            </a:extLst>
          </p:cNvPr>
          <p:cNvSpPr>
            <a:spLocks noGrp="1"/>
          </p:cNvSpPr>
          <p:nvPr>
            <p:ph idx="1"/>
          </p:nvPr>
        </p:nvSpPr>
        <p:spPr/>
        <p:txBody>
          <a:bodyPr/>
          <a:lstStyle/>
          <a:p>
            <a:r>
              <a:rPr lang="en-US" b="0" i="0" dirty="0">
                <a:solidFill>
                  <a:srgbClr val="111111"/>
                </a:solidFill>
                <a:effectLst/>
                <a:latin typeface="-apple-system"/>
              </a:rPr>
              <a:t>SNA provides both a visual and a mathematical analysis of human relationships. </a:t>
            </a:r>
          </a:p>
          <a:p>
            <a:r>
              <a:rPr lang="en-US" b="0" i="0" dirty="0">
                <a:solidFill>
                  <a:srgbClr val="111111"/>
                </a:solidFill>
                <a:effectLst/>
                <a:latin typeface="-apple-system"/>
              </a:rPr>
              <a:t>Management consultants use it to help organizations understand the informal connections and networks that can influence or hinder change processes. </a:t>
            </a:r>
          </a:p>
          <a:p>
            <a:r>
              <a:rPr lang="en-US" dirty="0">
                <a:solidFill>
                  <a:srgbClr val="111111"/>
                </a:solidFill>
                <a:latin typeface="-apple-system"/>
              </a:rPr>
              <a:t>In public health, it could be used to identify how diseases and health behaviors spread across populations</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2367772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FF2AD-6D15-01FC-876A-0CE9690C558C}"/>
              </a:ext>
            </a:extLst>
          </p:cNvPr>
          <p:cNvSpPr>
            <a:spLocks noGrp="1"/>
          </p:cNvSpPr>
          <p:nvPr>
            <p:ph type="title"/>
          </p:nvPr>
        </p:nvSpPr>
        <p:spPr/>
        <p:txBody>
          <a:bodyPr/>
          <a:lstStyle/>
          <a:p>
            <a:r>
              <a:rPr lang="en-US" dirty="0"/>
              <a:t>2005 study</a:t>
            </a:r>
          </a:p>
        </p:txBody>
      </p:sp>
      <p:sp>
        <p:nvSpPr>
          <p:cNvPr id="3" name="Content Placeholder 2">
            <a:extLst>
              <a:ext uri="{FF2B5EF4-FFF2-40B4-BE49-F238E27FC236}">
                <a16:creationId xmlns:a16="http://schemas.microsoft.com/office/drawing/2014/main" id="{05DC1FF9-638F-68C1-6E9F-215F51DFAD26}"/>
              </a:ext>
            </a:extLst>
          </p:cNvPr>
          <p:cNvSpPr>
            <a:spLocks noGrp="1"/>
          </p:cNvSpPr>
          <p:nvPr>
            <p:ph idx="1"/>
          </p:nvPr>
        </p:nvSpPr>
        <p:spPr/>
        <p:txBody>
          <a:bodyPr/>
          <a:lstStyle/>
          <a:p>
            <a:endParaRPr lang="en-US" dirty="0">
              <a:hlinkClick r:id="rId2"/>
            </a:endParaRPr>
          </a:p>
          <a:p>
            <a:endParaRPr lang="en-US" dirty="0">
              <a:hlinkClick r:id="rId2"/>
            </a:endParaRPr>
          </a:p>
        </p:txBody>
      </p:sp>
      <p:sp>
        <p:nvSpPr>
          <p:cNvPr id="4" name="TextBox 3">
            <a:extLst>
              <a:ext uri="{FF2B5EF4-FFF2-40B4-BE49-F238E27FC236}">
                <a16:creationId xmlns:a16="http://schemas.microsoft.com/office/drawing/2014/main" id="{0E0B057B-3F8E-D0FE-E183-CE19AA9D5CE9}"/>
              </a:ext>
            </a:extLst>
          </p:cNvPr>
          <p:cNvSpPr txBox="1"/>
          <p:nvPr/>
        </p:nvSpPr>
        <p:spPr>
          <a:xfrm>
            <a:off x="125912" y="1469063"/>
            <a:ext cx="3993081" cy="2308324"/>
          </a:xfrm>
          <a:prstGeom prst="rect">
            <a:avLst/>
          </a:prstGeom>
          <a:noFill/>
        </p:spPr>
        <p:txBody>
          <a:bodyPr wrap="square" rtlCol="0">
            <a:spAutoFit/>
          </a:bodyPr>
          <a:lstStyle/>
          <a:p>
            <a:r>
              <a:rPr lang="en-US" b="0" i="0" dirty="0">
                <a:solidFill>
                  <a:srgbClr val="333333"/>
                </a:solidFill>
                <a:effectLst/>
                <a:latin typeface="Helvetica Neue"/>
              </a:rPr>
              <a:t>For the first time, sociologists have mapped the romantic and sexual relationships of an entire high school over 18 months, providing evidence that these adolescent networks may be structured differently than researchers previously thought.</a:t>
            </a:r>
            <a:endParaRPr lang="en-US" dirty="0"/>
          </a:p>
          <a:p>
            <a:endParaRPr lang="en-US" dirty="0"/>
          </a:p>
        </p:txBody>
      </p:sp>
      <p:sp>
        <p:nvSpPr>
          <p:cNvPr id="5" name="TextBox 4">
            <a:extLst>
              <a:ext uri="{FF2B5EF4-FFF2-40B4-BE49-F238E27FC236}">
                <a16:creationId xmlns:a16="http://schemas.microsoft.com/office/drawing/2014/main" id="{BF5D1AB5-C7E8-E5AB-9F46-62C255FC2D82}"/>
              </a:ext>
            </a:extLst>
          </p:cNvPr>
          <p:cNvSpPr txBox="1"/>
          <p:nvPr/>
        </p:nvSpPr>
        <p:spPr>
          <a:xfrm>
            <a:off x="351658" y="4790114"/>
            <a:ext cx="3666669" cy="646331"/>
          </a:xfrm>
          <a:prstGeom prst="rect">
            <a:avLst/>
          </a:prstGeom>
          <a:noFill/>
        </p:spPr>
        <p:txBody>
          <a:bodyPr wrap="square" rtlCol="0">
            <a:spAutoFit/>
          </a:bodyPr>
          <a:lstStyle/>
          <a:p>
            <a:r>
              <a:rPr lang="en-US" dirty="0">
                <a:hlinkClick r:id="rId2"/>
              </a:rPr>
              <a:t>https://www.sciencedaily.com/releases/2005/01/050125090026.htm</a:t>
            </a:r>
            <a:r>
              <a:rPr lang="en-US" dirty="0"/>
              <a:t>  </a:t>
            </a:r>
          </a:p>
        </p:txBody>
      </p:sp>
      <p:pic>
        <p:nvPicPr>
          <p:cNvPr id="6" name="Picture 5">
            <a:extLst>
              <a:ext uri="{FF2B5EF4-FFF2-40B4-BE49-F238E27FC236}">
                <a16:creationId xmlns:a16="http://schemas.microsoft.com/office/drawing/2014/main" id="{DB2EC67D-201A-FDF0-468A-B3019E07F94B}"/>
              </a:ext>
            </a:extLst>
          </p:cNvPr>
          <p:cNvPicPr>
            <a:picLocks noChangeAspect="1"/>
          </p:cNvPicPr>
          <p:nvPr/>
        </p:nvPicPr>
        <p:blipFill>
          <a:blip r:embed="rId3"/>
          <a:stretch>
            <a:fillRect/>
          </a:stretch>
        </p:blipFill>
        <p:spPr>
          <a:xfrm>
            <a:off x="4261685" y="135666"/>
            <a:ext cx="7930315" cy="6500026"/>
          </a:xfrm>
          <a:prstGeom prst="rect">
            <a:avLst/>
          </a:prstGeom>
        </p:spPr>
      </p:pic>
    </p:spTree>
    <p:extLst>
      <p:ext uri="{BB962C8B-B14F-4D97-AF65-F5344CB8AC3E}">
        <p14:creationId xmlns:p14="http://schemas.microsoft.com/office/powerpoint/2010/main" val="30092581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apping How The Opioid Epidemic Sparked An HIV Outbreak : Shots - Health  News : NPR">
            <a:extLst>
              <a:ext uri="{FF2B5EF4-FFF2-40B4-BE49-F238E27FC236}">
                <a16:creationId xmlns:a16="http://schemas.microsoft.com/office/drawing/2014/main" id="{195C0590-BEE5-B85D-248B-DF11E8A047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774" y="1135372"/>
            <a:ext cx="8544669" cy="571151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2B368E1-B917-3C21-94CF-4787EC64E6BD}"/>
              </a:ext>
            </a:extLst>
          </p:cNvPr>
          <p:cNvSpPr>
            <a:spLocks noGrp="1"/>
          </p:cNvSpPr>
          <p:nvPr>
            <p:ph type="title"/>
          </p:nvPr>
        </p:nvSpPr>
        <p:spPr/>
        <p:txBody>
          <a:bodyPr/>
          <a:lstStyle/>
          <a:p>
            <a:r>
              <a:rPr lang="en-US" dirty="0"/>
              <a:t>HIV Outbreak in Scott County IN </a:t>
            </a:r>
          </a:p>
        </p:txBody>
      </p:sp>
      <p:sp>
        <p:nvSpPr>
          <p:cNvPr id="3" name="Content Placeholder 2">
            <a:extLst>
              <a:ext uri="{FF2B5EF4-FFF2-40B4-BE49-F238E27FC236}">
                <a16:creationId xmlns:a16="http://schemas.microsoft.com/office/drawing/2014/main" id="{B43B8DA8-B348-4F7E-08B3-F8DBA67CE4D6}"/>
              </a:ext>
            </a:extLst>
          </p:cNvPr>
          <p:cNvSpPr>
            <a:spLocks noGrp="1"/>
          </p:cNvSpPr>
          <p:nvPr>
            <p:ph idx="1"/>
          </p:nvPr>
        </p:nvSpPr>
        <p:spPr/>
        <p:txBody>
          <a:bodyPr/>
          <a:lstStyle/>
          <a:p>
            <a:endParaRPr lang="en-US" dirty="0"/>
          </a:p>
        </p:txBody>
      </p:sp>
      <p:sp>
        <p:nvSpPr>
          <p:cNvPr id="4" name="TextBox 3">
            <a:extLst>
              <a:ext uri="{FF2B5EF4-FFF2-40B4-BE49-F238E27FC236}">
                <a16:creationId xmlns:a16="http://schemas.microsoft.com/office/drawing/2014/main" id="{4D22E927-DAA4-1744-928F-49D95E0F9811}"/>
              </a:ext>
            </a:extLst>
          </p:cNvPr>
          <p:cNvSpPr txBox="1"/>
          <p:nvPr/>
        </p:nvSpPr>
        <p:spPr>
          <a:xfrm>
            <a:off x="234542" y="5200429"/>
            <a:ext cx="4655890" cy="1200329"/>
          </a:xfrm>
          <a:prstGeom prst="rect">
            <a:avLst/>
          </a:prstGeom>
          <a:noFill/>
        </p:spPr>
        <p:txBody>
          <a:bodyPr wrap="square" rtlCol="0">
            <a:spAutoFit/>
          </a:bodyPr>
          <a:lstStyle/>
          <a:p>
            <a:r>
              <a:rPr lang="en-US" dirty="0">
                <a:hlinkClick r:id="rId3"/>
              </a:rPr>
              <a:t>Detailed Transmission Network Analysis of a Large Opiate-Driven Outbreak of HIV Infection in the United States | The Journal of Infectious Diseases | Oxford Academic (oup.com)</a:t>
            </a:r>
            <a:endParaRPr lang="en-US" dirty="0"/>
          </a:p>
        </p:txBody>
      </p:sp>
      <p:sp>
        <p:nvSpPr>
          <p:cNvPr id="5" name="TextBox 4">
            <a:extLst>
              <a:ext uri="{FF2B5EF4-FFF2-40B4-BE49-F238E27FC236}">
                <a16:creationId xmlns:a16="http://schemas.microsoft.com/office/drawing/2014/main" id="{BAFE0BC0-CC2A-D6E8-500D-587CBDF78EBE}"/>
              </a:ext>
            </a:extLst>
          </p:cNvPr>
          <p:cNvSpPr txBox="1"/>
          <p:nvPr/>
        </p:nvSpPr>
        <p:spPr>
          <a:xfrm>
            <a:off x="159041" y="1825625"/>
            <a:ext cx="5033744" cy="2585323"/>
          </a:xfrm>
          <a:prstGeom prst="rect">
            <a:avLst/>
          </a:prstGeom>
          <a:noFill/>
        </p:spPr>
        <p:txBody>
          <a:bodyPr wrap="square" rtlCol="0">
            <a:spAutoFit/>
          </a:bodyPr>
          <a:lstStyle/>
          <a:p>
            <a:r>
              <a:rPr lang="en-US" b="0" i="0" dirty="0">
                <a:solidFill>
                  <a:srgbClr val="414141"/>
                </a:solidFill>
                <a:effectLst/>
                <a:latin typeface="Arial" panose="020B0604020202020204" pitchFamily="34" charset="0"/>
              </a:rPr>
              <a:t>Scientists at the Centers for Disease Control and Prevention have used a novel disease-mapping method to study how the 2015 HIV outbreak in Scott County was transmitted. </a:t>
            </a:r>
            <a:r>
              <a:rPr lang="en-US" b="0" i="0" u="none" strike="noStrike" dirty="0">
                <a:solidFill>
                  <a:srgbClr val="4E8ABE"/>
                </a:solidFill>
                <a:effectLst/>
                <a:latin typeface="Arial" panose="020B0604020202020204" pitchFamily="34" charset="0"/>
                <a:hlinkClick r:id="rId3"/>
              </a:rPr>
              <a:t>A report </a:t>
            </a:r>
            <a:r>
              <a:rPr lang="en-US" b="0" i="0" dirty="0">
                <a:solidFill>
                  <a:srgbClr val="414141"/>
                </a:solidFill>
                <a:effectLst/>
                <a:latin typeface="Arial" panose="020B0604020202020204" pitchFamily="34" charset="0"/>
              </a:rPr>
              <a:t>in the Journal of Infectious Diseases summarizes the agency’s findings, such as the fact most people connected to the outbreak were infected before the state declared a public health emergency.</a:t>
            </a:r>
            <a:endParaRPr lang="en-US" dirty="0"/>
          </a:p>
        </p:txBody>
      </p:sp>
    </p:spTree>
    <p:extLst>
      <p:ext uri="{BB962C8B-B14F-4D97-AF65-F5344CB8AC3E}">
        <p14:creationId xmlns:p14="http://schemas.microsoft.com/office/powerpoint/2010/main" val="4089778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285CC-D2D4-C4DD-20EE-DD5D89D24C5C}"/>
              </a:ext>
            </a:extLst>
          </p:cNvPr>
          <p:cNvSpPr>
            <a:spLocks noGrp="1"/>
          </p:cNvSpPr>
          <p:nvPr>
            <p:ph type="title"/>
          </p:nvPr>
        </p:nvSpPr>
        <p:spPr/>
        <p:txBody>
          <a:bodyPr/>
          <a:lstStyle/>
          <a:p>
            <a:r>
              <a:rPr lang="en-US" dirty="0"/>
              <a:t>Social Network Analysis</a:t>
            </a:r>
          </a:p>
        </p:txBody>
      </p:sp>
      <p:sp>
        <p:nvSpPr>
          <p:cNvPr id="3" name="Content Placeholder 2">
            <a:extLst>
              <a:ext uri="{FF2B5EF4-FFF2-40B4-BE49-F238E27FC236}">
                <a16:creationId xmlns:a16="http://schemas.microsoft.com/office/drawing/2014/main" id="{2D3C709B-8F78-8D64-5ED7-9B7DFE4116D6}"/>
              </a:ext>
            </a:extLst>
          </p:cNvPr>
          <p:cNvSpPr>
            <a:spLocks noGrp="1"/>
          </p:cNvSpPr>
          <p:nvPr>
            <p:ph idx="1"/>
          </p:nvPr>
        </p:nvSpPr>
        <p:spPr/>
        <p:txBody>
          <a:bodyPr/>
          <a:lstStyle/>
          <a:p>
            <a:pPr algn="l"/>
            <a:r>
              <a:rPr lang="en-US" b="0" i="0" dirty="0">
                <a:solidFill>
                  <a:srgbClr val="111111"/>
                </a:solidFill>
                <a:effectLst/>
                <a:latin typeface="-apple-system"/>
              </a:rPr>
              <a:t>The core idea is that social relationships constitute valuable resources for individuals and can affect an individual’s ability to achieve goals, perform tasks, or develop and maintain a desired social identity. </a:t>
            </a:r>
          </a:p>
          <a:p>
            <a:pPr algn="l"/>
            <a:r>
              <a:rPr lang="en-US" b="0" i="0" dirty="0">
                <a:solidFill>
                  <a:srgbClr val="111111"/>
                </a:solidFill>
                <a:effectLst/>
                <a:latin typeface="-apple-system"/>
                <a:hlinkClick r:id="rId2"/>
              </a:rPr>
              <a:t>SNA can reveal the hidden patterns of people interacting with each other, the strength of those interactions, and the influence they have on one another</a:t>
            </a:r>
            <a:r>
              <a:rPr lang="en-US" b="0" i="0" baseline="30000" dirty="0">
                <a:solidFill>
                  <a:srgbClr val="111111"/>
                </a:solidFill>
                <a:effectLst/>
                <a:latin typeface="-apple-system"/>
                <a:hlinkClick r:id="rId2"/>
              </a:rPr>
              <a:t>3</a:t>
            </a:r>
            <a:r>
              <a:rPr lang="en-US" b="0" i="0" dirty="0">
                <a:solidFill>
                  <a:srgbClr val="111111"/>
                </a:solidFill>
                <a:effectLst/>
                <a:latin typeface="-apple-system"/>
              </a:rPr>
              <a:t>.</a:t>
            </a:r>
          </a:p>
          <a:p>
            <a:pPr algn="l">
              <a:buFont typeface="Arial" panose="020B0604020202020204" pitchFamily="34" charset="0"/>
              <a:buChar char="•"/>
            </a:pPr>
            <a:r>
              <a:rPr lang="en-US" b="0" i="0" dirty="0">
                <a:solidFill>
                  <a:srgbClr val="374151"/>
                </a:solidFill>
                <a:effectLst/>
                <a:latin typeface="Söhne"/>
              </a:rPr>
              <a:t>Using networks for targeted interventions</a:t>
            </a:r>
          </a:p>
          <a:p>
            <a:r>
              <a:rPr lang="en-US" dirty="0">
                <a:hlinkClick r:id="rId3"/>
              </a:rPr>
              <a:t>https://www.ncbi.nlm.nih.gov/pmc/articles/PMC8133464/</a:t>
            </a:r>
            <a:endParaRPr lang="en-US" dirty="0"/>
          </a:p>
        </p:txBody>
      </p:sp>
    </p:spTree>
    <p:extLst>
      <p:ext uri="{BB962C8B-B14F-4D97-AF65-F5344CB8AC3E}">
        <p14:creationId xmlns:p14="http://schemas.microsoft.com/office/powerpoint/2010/main" val="19815751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5349B-99F5-6519-512A-4B2714FDEE43}"/>
              </a:ext>
            </a:extLst>
          </p:cNvPr>
          <p:cNvSpPr>
            <a:spLocks noGrp="1"/>
          </p:cNvSpPr>
          <p:nvPr>
            <p:ph type="title"/>
          </p:nvPr>
        </p:nvSpPr>
        <p:spPr/>
        <p:txBody>
          <a:bodyPr/>
          <a:lstStyle/>
          <a:p>
            <a:r>
              <a:rPr lang="en-US" dirty="0"/>
              <a:t>Social Network Analysis and Infection Prevention</a:t>
            </a:r>
          </a:p>
        </p:txBody>
      </p:sp>
      <p:sp>
        <p:nvSpPr>
          <p:cNvPr id="3" name="Content Placeholder 2">
            <a:extLst>
              <a:ext uri="{FF2B5EF4-FFF2-40B4-BE49-F238E27FC236}">
                <a16:creationId xmlns:a16="http://schemas.microsoft.com/office/drawing/2014/main" id="{20035981-208D-4A2E-98B9-095B5BDC249A}"/>
              </a:ext>
            </a:extLst>
          </p:cNvPr>
          <p:cNvSpPr>
            <a:spLocks noGrp="1"/>
          </p:cNvSpPr>
          <p:nvPr>
            <p:ph idx="1"/>
          </p:nvPr>
        </p:nvSpPr>
        <p:spPr/>
        <p:txBody>
          <a:bodyPr>
            <a:normAutofit fontScale="92500" lnSpcReduction="10000"/>
          </a:bodyPr>
          <a:lstStyle/>
          <a:p>
            <a:pPr algn="l"/>
            <a:r>
              <a:rPr lang="en-US" b="0" i="0" dirty="0">
                <a:solidFill>
                  <a:srgbClr val="111111"/>
                </a:solidFill>
                <a:effectLst/>
                <a:latin typeface="-apple-system"/>
              </a:rPr>
              <a:t>Social Network Analysis (SNA) can be a powerful tool for infection control and prevention in healthcare settings. Here’s how you can apply it:</a:t>
            </a:r>
          </a:p>
          <a:p>
            <a:pPr algn="l">
              <a:buFont typeface="+mj-lt"/>
              <a:buAutoNum type="arabicPeriod"/>
            </a:pPr>
            <a:r>
              <a:rPr lang="en-US" b="1" i="0" dirty="0">
                <a:solidFill>
                  <a:srgbClr val="111111"/>
                </a:solidFill>
                <a:effectLst/>
                <a:latin typeface="-apple-system"/>
              </a:rPr>
              <a:t>Mapping Contact Networks</a:t>
            </a:r>
            <a:r>
              <a:rPr lang="en-US" b="0" i="0" dirty="0">
                <a:solidFill>
                  <a:srgbClr val="111111"/>
                </a:solidFill>
                <a:effectLst/>
                <a:latin typeface="-apple-system"/>
              </a:rPr>
              <a:t>: Use SNA to map the interactions between healthcare workers, patients, and other staff. </a:t>
            </a:r>
            <a:r>
              <a:rPr lang="en-US" b="0" i="0" dirty="0">
                <a:solidFill>
                  <a:srgbClr val="111111"/>
                </a:solidFill>
                <a:effectLst/>
                <a:latin typeface="-apple-system"/>
                <a:hlinkClick r:id="rId2"/>
              </a:rPr>
              <a:t>This helps identify potential pathways for infection transmission</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rPr>
              <a:t>Identifying Key Individuals</a:t>
            </a:r>
            <a:r>
              <a:rPr lang="en-US" b="0" i="0" dirty="0">
                <a:solidFill>
                  <a:srgbClr val="111111"/>
                </a:solidFill>
                <a:effectLst/>
                <a:latin typeface="-apple-system"/>
              </a:rPr>
              <a:t>: Determine which individuals are central to the network (e.g., those with the most connections). </a:t>
            </a:r>
            <a:r>
              <a:rPr lang="en-US" b="0" i="0" dirty="0">
                <a:solidFill>
                  <a:srgbClr val="111111"/>
                </a:solidFill>
                <a:effectLst/>
                <a:latin typeface="-apple-system"/>
                <a:hlinkClick r:id="rId2"/>
              </a:rPr>
              <a:t>These individuals can be critical in spreading or controlling infections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hlinkClick r:id="rId3"/>
              </a:rPr>
              <a:t>Targeted Interventions</a:t>
            </a:r>
            <a:r>
              <a:rPr lang="en-US" b="0" i="0" dirty="0">
                <a:solidFill>
                  <a:srgbClr val="111111"/>
                </a:solidFill>
                <a:effectLst/>
                <a:latin typeface="-apple-system"/>
                <a:hlinkClick r:id="rId3"/>
              </a:rPr>
              <a:t>: Develop interventions aimed at individuals who are central in the network to efficiently disseminate information and control measures</a:t>
            </a:r>
            <a:r>
              <a:rPr lang="en-US" b="0" i="0" baseline="30000" dirty="0">
                <a:solidFill>
                  <a:srgbClr val="111111"/>
                </a:solidFill>
                <a:effectLst/>
                <a:latin typeface="-apple-system"/>
                <a:hlinkClick r:id="rId3"/>
              </a:rPr>
              <a:t>2</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4252661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D7E17-399A-1EA8-34E9-12B13D2981BB}"/>
              </a:ext>
            </a:extLst>
          </p:cNvPr>
          <p:cNvSpPr>
            <a:spLocks noGrp="1"/>
          </p:cNvSpPr>
          <p:nvPr>
            <p:ph type="title"/>
          </p:nvPr>
        </p:nvSpPr>
        <p:spPr/>
        <p:txBody>
          <a:bodyPr/>
          <a:lstStyle/>
          <a:p>
            <a:r>
              <a:rPr lang="en-US" dirty="0"/>
              <a:t>Social Network Analysis and Infection Prevention</a:t>
            </a:r>
          </a:p>
        </p:txBody>
      </p:sp>
      <p:sp>
        <p:nvSpPr>
          <p:cNvPr id="3" name="Content Placeholder 2">
            <a:extLst>
              <a:ext uri="{FF2B5EF4-FFF2-40B4-BE49-F238E27FC236}">
                <a16:creationId xmlns:a16="http://schemas.microsoft.com/office/drawing/2014/main" id="{0C64D279-1C2B-66AF-8094-DA73FF80DB3C}"/>
              </a:ext>
            </a:extLst>
          </p:cNvPr>
          <p:cNvSpPr>
            <a:spLocks noGrp="1"/>
          </p:cNvSpPr>
          <p:nvPr>
            <p:ph idx="1"/>
          </p:nvPr>
        </p:nvSpPr>
        <p:spPr/>
        <p:txBody>
          <a:bodyPr>
            <a:normAutofit lnSpcReduction="10000"/>
          </a:bodyPr>
          <a:lstStyle/>
          <a:p>
            <a:pPr marL="0" indent="0" algn="l">
              <a:buNone/>
            </a:pPr>
            <a:r>
              <a:rPr lang="en-US" b="1" i="0" dirty="0">
                <a:solidFill>
                  <a:srgbClr val="111111"/>
                </a:solidFill>
                <a:effectLst/>
                <a:latin typeface="-apple-system"/>
                <a:hlinkClick r:id="rId2"/>
              </a:rPr>
              <a:t>4. Enhancing Contact Tracing</a:t>
            </a:r>
            <a:r>
              <a:rPr lang="en-US" b="0" i="0" dirty="0">
                <a:solidFill>
                  <a:srgbClr val="111111"/>
                </a:solidFill>
                <a:effectLst/>
                <a:latin typeface="-apple-system"/>
                <a:hlinkClick r:id="rId2"/>
              </a:rPr>
              <a:t>: Apply SNA to enhance contact tracing efforts by quickly identifying individuals who are likely to be part of transmission chains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hlinkClick r:id="rId3"/>
              </a:rPr>
              <a:t>5. Resource Allocation</a:t>
            </a:r>
            <a:r>
              <a:rPr lang="en-US" b="0" i="0" dirty="0">
                <a:solidFill>
                  <a:srgbClr val="111111"/>
                </a:solidFill>
                <a:effectLst/>
                <a:latin typeface="-apple-system"/>
                <a:hlinkClick r:id="rId3"/>
              </a:rPr>
              <a:t>: Use network data to allocate resources like PPE and training more effectively to those who are most central in the network</a:t>
            </a:r>
            <a:r>
              <a:rPr lang="en-US" b="0" i="0" baseline="30000" dirty="0">
                <a:solidFill>
                  <a:srgbClr val="111111"/>
                </a:solidFill>
                <a:effectLst/>
                <a:latin typeface="-apple-system"/>
                <a:hlinkClick r:id="rId3"/>
              </a:rPr>
              <a:t>2</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6. Evaluating Interventions</a:t>
            </a:r>
            <a:r>
              <a:rPr lang="en-US" b="0" i="0" dirty="0">
                <a:solidFill>
                  <a:srgbClr val="111111"/>
                </a:solidFill>
                <a:effectLst/>
                <a:latin typeface="-apple-system"/>
              </a:rPr>
              <a:t>: After implementing control measures, use SNA to evaluate their impact on the network structure and infection transmission patterns.</a:t>
            </a:r>
          </a:p>
          <a:p>
            <a:pPr marL="0" indent="0" algn="l">
              <a:buNone/>
            </a:pPr>
            <a:r>
              <a:rPr lang="en-US" b="1" i="0" dirty="0">
                <a:solidFill>
                  <a:srgbClr val="111111"/>
                </a:solidFill>
                <a:effectLst/>
                <a:latin typeface="-apple-system"/>
              </a:rPr>
              <a:t>7. Predicting Outbreaks</a:t>
            </a:r>
            <a:r>
              <a:rPr lang="en-US" b="0" i="0" dirty="0">
                <a:solidFill>
                  <a:srgbClr val="111111"/>
                </a:solidFill>
                <a:effectLst/>
                <a:latin typeface="-apple-system"/>
              </a:rPr>
              <a:t>: Analyze changes in the network to predict potential outbreaks and implement preventive measures proactively.</a:t>
            </a:r>
          </a:p>
          <a:p>
            <a:endParaRPr lang="en-US" dirty="0"/>
          </a:p>
        </p:txBody>
      </p:sp>
    </p:spTree>
    <p:extLst>
      <p:ext uri="{BB962C8B-B14F-4D97-AF65-F5344CB8AC3E}">
        <p14:creationId xmlns:p14="http://schemas.microsoft.com/office/powerpoint/2010/main" val="2985073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18D7F-C9D4-6B4B-98DE-17217724B183}"/>
              </a:ext>
            </a:extLst>
          </p:cNvPr>
          <p:cNvSpPr>
            <a:spLocks noGrp="1"/>
          </p:cNvSpPr>
          <p:nvPr>
            <p:ph type="title"/>
          </p:nvPr>
        </p:nvSpPr>
        <p:spPr/>
        <p:txBody>
          <a:bodyPr/>
          <a:lstStyle/>
          <a:p>
            <a:r>
              <a:rPr lang="en-US" dirty="0"/>
              <a:t>Social Network Analysis and Infection Prevention</a:t>
            </a:r>
          </a:p>
        </p:txBody>
      </p:sp>
      <p:sp>
        <p:nvSpPr>
          <p:cNvPr id="3" name="Content Placeholder 2">
            <a:extLst>
              <a:ext uri="{FF2B5EF4-FFF2-40B4-BE49-F238E27FC236}">
                <a16:creationId xmlns:a16="http://schemas.microsoft.com/office/drawing/2014/main" id="{D4D5D42B-C1EC-1A66-72D2-E5AD0C37C1A3}"/>
              </a:ext>
            </a:extLst>
          </p:cNvPr>
          <p:cNvSpPr>
            <a:spLocks noGrp="1"/>
          </p:cNvSpPr>
          <p:nvPr>
            <p:ph idx="1"/>
          </p:nvPr>
        </p:nvSpPr>
        <p:spPr/>
        <p:txBody>
          <a:bodyPr/>
          <a:lstStyle/>
          <a:p>
            <a:r>
              <a:rPr lang="en-US" b="0" i="0" dirty="0">
                <a:solidFill>
                  <a:srgbClr val="111111"/>
                </a:solidFill>
                <a:effectLst/>
                <a:latin typeface="-apple-system"/>
              </a:rPr>
              <a:t>By integrating SNA into your infection control strategy, you can gain insights into the complex dynamics of how infections spread within a healthcare setting and tailor your interventions to be more effective. </a:t>
            </a:r>
          </a:p>
          <a:p>
            <a:r>
              <a:rPr lang="en-US" b="0" i="0" dirty="0">
                <a:solidFill>
                  <a:srgbClr val="111111"/>
                </a:solidFill>
                <a:effectLst/>
                <a:latin typeface="-apple-system"/>
              </a:rPr>
              <a:t>Remember to combine SNA with other epidemiological data and infection control practices for a comprehensive approach.</a:t>
            </a:r>
            <a:endParaRPr lang="en-US" dirty="0"/>
          </a:p>
        </p:txBody>
      </p:sp>
    </p:spTree>
    <p:extLst>
      <p:ext uri="{BB962C8B-B14F-4D97-AF65-F5344CB8AC3E}">
        <p14:creationId xmlns:p14="http://schemas.microsoft.com/office/powerpoint/2010/main" val="4412600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494A8-FAD6-1BD3-BBD8-D9812F25770B}"/>
              </a:ext>
            </a:extLst>
          </p:cNvPr>
          <p:cNvSpPr>
            <a:spLocks noGrp="1"/>
          </p:cNvSpPr>
          <p:nvPr>
            <p:ph type="title"/>
          </p:nvPr>
        </p:nvSpPr>
        <p:spPr/>
        <p:txBody>
          <a:bodyPr/>
          <a:lstStyle/>
          <a:p>
            <a:r>
              <a:rPr lang="en-US" i="0" dirty="0">
                <a:solidFill>
                  <a:srgbClr val="374151"/>
                </a:solidFill>
                <a:effectLst/>
              </a:rPr>
              <a:t>Communication Strategies</a:t>
            </a:r>
            <a:endParaRPr lang="en-US" dirty="0"/>
          </a:p>
        </p:txBody>
      </p:sp>
      <p:sp>
        <p:nvSpPr>
          <p:cNvPr id="3" name="Content Placeholder 2">
            <a:extLst>
              <a:ext uri="{FF2B5EF4-FFF2-40B4-BE49-F238E27FC236}">
                <a16:creationId xmlns:a16="http://schemas.microsoft.com/office/drawing/2014/main" id="{EE309DF6-E292-9CC6-16FA-5687961FB934}"/>
              </a:ext>
            </a:extLst>
          </p:cNvPr>
          <p:cNvSpPr>
            <a:spLocks noGrp="1"/>
          </p:cNvSpPr>
          <p:nvPr>
            <p:ph idx="1"/>
          </p:nvPr>
        </p:nvSpPr>
        <p:spPr/>
        <p:txBody>
          <a:bodyPr>
            <a:normAutofit fontScale="92500" lnSpcReduction="10000"/>
          </a:bodyPr>
          <a:lstStyle/>
          <a:p>
            <a:pPr algn="l"/>
            <a:r>
              <a:rPr lang="en-US" b="0" i="0" dirty="0">
                <a:solidFill>
                  <a:srgbClr val="111111"/>
                </a:solidFill>
                <a:effectLst/>
                <a:latin typeface="-apple-system"/>
              </a:rPr>
              <a:t>Effective communication is crucial in infection prevention within the context of social and behavioral science for several reasons:</a:t>
            </a:r>
          </a:p>
          <a:p>
            <a:pPr algn="l">
              <a:buFont typeface="+mj-lt"/>
              <a:buAutoNum type="arabicPeriod"/>
            </a:pPr>
            <a:r>
              <a:rPr lang="en-US" b="1" i="0" dirty="0">
                <a:solidFill>
                  <a:srgbClr val="111111"/>
                </a:solidFill>
                <a:effectLst/>
                <a:latin typeface="-apple-system"/>
                <a:hlinkClick r:id="rId2"/>
              </a:rPr>
              <a:t>Promotes Awareness</a:t>
            </a:r>
            <a:r>
              <a:rPr lang="en-US" b="0" i="0" dirty="0">
                <a:solidFill>
                  <a:srgbClr val="111111"/>
                </a:solidFill>
                <a:effectLst/>
                <a:latin typeface="-apple-system"/>
                <a:hlinkClick r:id="rId2"/>
              </a:rPr>
              <a:t>: Clear communication helps ensure that healthcare professionals and the public are aware of the risks associated with infections and the necessary preventive measures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rPr>
              <a:t>Facilitates Teamwork</a:t>
            </a:r>
            <a:r>
              <a:rPr lang="en-US" b="0" i="0" dirty="0">
                <a:solidFill>
                  <a:srgbClr val="111111"/>
                </a:solidFill>
                <a:effectLst/>
                <a:latin typeface="-apple-system"/>
              </a:rPr>
              <a:t>: In healthcare settings, teamwork is essential for infection control. </a:t>
            </a:r>
            <a:r>
              <a:rPr lang="en-US" b="0" i="0" dirty="0">
                <a:solidFill>
                  <a:srgbClr val="111111"/>
                </a:solidFill>
                <a:effectLst/>
                <a:latin typeface="-apple-system"/>
                <a:hlinkClick r:id="rId2"/>
              </a:rPr>
              <a:t>Effective communication fosters collaboration among staff, leading to better patient outcomes and increased safety</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hlinkClick r:id="rId3"/>
              </a:rPr>
              <a:t>Improves Compliance</a:t>
            </a:r>
            <a:r>
              <a:rPr lang="en-US" b="0" i="0" dirty="0">
                <a:solidFill>
                  <a:srgbClr val="111111"/>
                </a:solidFill>
                <a:effectLst/>
                <a:latin typeface="-apple-system"/>
                <a:hlinkClick r:id="rId3"/>
              </a:rPr>
              <a:t>: When communication is clear and consistent, it increases the likelihood that healthcare workers and patients will comply with infection control protocols, thereby reducing the spread of infections</a:t>
            </a:r>
            <a:r>
              <a:rPr lang="en-US" b="0" i="0" baseline="30000" dirty="0">
                <a:solidFill>
                  <a:srgbClr val="111111"/>
                </a:solidFill>
                <a:effectLst/>
                <a:latin typeface="-apple-system"/>
                <a:hlinkClick r:id="rId3"/>
              </a:rPr>
              <a:t>2</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28104578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331A-3ABE-5FC1-BF06-4B6255E242F1}"/>
              </a:ext>
            </a:extLst>
          </p:cNvPr>
          <p:cNvSpPr>
            <a:spLocks noGrp="1"/>
          </p:cNvSpPr>
          <p:nvPr>
            <p:ph type="title"/>
          </p:nvPr>
        </p:nvSpPr>
        <p:spPr/>
        <p:txBody>
          <a:bodyPr/>
          <a:lstStyle/>
          <a:p>
            <a:r>
              <a:rPr lang="en-US" i="0" dirty="0">
                <a:solidFill>
                  <a:srgbClr val="374151"/>
                </a:solidFill>
                <a:effectLst/>
              </a:rPr>
              <a:t>Communication Strategies</a:t>
            </a:r>
            <a:endParaRPr lang="en-US" dirty="0"/>
          </a:p>
        </p:txBody>
      </p:sp>
      <p:sp>
        <p:nvSpPr>
          <p:cNvPr id="3" name="Content Placeholder 2">
            <a:extLst>
              <a:ext uri="{FF2B5EF4-FFF2-40B4-BE49-F238E27FC236}">
                <a16:creationId xmlns:a16="http://schemas.microsoft.com/office/drawing/2014/main" id="{EF510B98-6FD6-6499-01B1-448BAA32D361}"/>
              </a:ext>
            </a:extLst>
          </p:cNvPr>
          <p:cNvSpPr>
            <a:spLocks noGrp="1"/>
          </p:cNvSpPr>
          <p:nvPr>
            <p:ph idx="1"/>
          </p:nvPr>
        </p:nvSpPr>
        <p:spPr/>
        <p:txBody>
          <a:bodyPr>
            <a:normAutofit fontScale="92500" lnSpcReduction="20000"/>
          </a:bodyPr>
          <a:lstStyle/>
          <a:p>
            <a:pPr marL="0" indent="0" algn="l">
              <a:buNone/>
            </a:pPr>
            <a:r>
              <a:rPr lang="en-US" b="1" i="0" dirty="0">
                <a:solidFill>
                  <a:srgbClr val="111111"/>
                </a:solidFill>
                <a:effectLst/>
                <a:latin typeface="-apple-system"/>
                <a:hlinkClick r:id="rId2"/>
              </a:rPr>
              <a:t>4. Supports Behavior Change</a:t>
            </a:r>
            <a:r>
              <a:rPr lang="en-US" b="0" i="0" dirty="0">
                <a:solidFill>
                  <a:srgbClr val="111111"/>
                </a:solidFill>
                <a:effectLst/>
                <a:latin typeface="-apple-system"/>
                <a:hlinkClick r:id="rId2"/>
              </a:rPr>
              <a:t>: Behavioral and social sciences draw on effective communication to promote appropriate behavior change, which is vital for controlling the spread of infection</a:t>
            </a:r>
            <a:r>
              <a:rPr lang="en-US" b="0" i="0" baseline="30000" dirty="0">
                <a:solidFill>
                  <a:srgbClr val="111111"/>
                </a:solidFill>
                <a:effectLst/>
                <a:latin typeface="-apple-system"/>
                <a:hlinkClick r:id="rId2"/>
              </a:rPr>
              <a:t>2</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hlinkClick r:id="rId3"/>
              </a:rPr>
              <a:t>5. Enhances Patient Engagement</a:t>
            </a:r>
            <a:r>
              <a:rPr lang="en-US" b="0" i="0" dirty="0">
                <a:solidFill>
                  <a:srgbClr val="111111"/>
                </a:solidFill>
                <a:effectLst/>
                <a:latin typeface="-apple-system"/>
                <a:hlinkClick r:id="rId3"/>
              </a:rPr>
              <a:t>: Educating patients about infection prevention and control makes them an active part of the healthcare team, potentially expanding the reach and effectiveness of infection control measures</a:t>
            </a:r>
            <a:r>
              <a:rPr lang="en-US" b="0" i="0" baseline="30000" dirty="0">
                <a:solidFill>
                  <a:srgbClr val="111111"/>
                </a:solidFill>
                <a:effectLst/>
                <a:latin typeface="-apple-system"/>
                <a:hlinkClick r:id="rId3"/>
              </a:rPr>
              <a:t>3</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hlinkClick r:id="rId4"/>
              </a:rPr>
              <a:t>6. Reduces Misinformation</a:t>
            </a:r>
            <a:r>
              <a:rPr lang="en-US" b="0" i="0" dirty="0">
                <a:solidFill>
                  <a:srgbClr val="111111"/>
                </a:solidFill>
                <a:effectLst/>
                <a:latin typeface="-apple-system"/>
                <a:hlinkClick r:id="rId4"/>
              </a:rPr>
              <a:t>: In the age of information overload, effective communication helps combat misinformation by providing accurate, evidence-based information about infection prevention and control</a:t>
            </a:r>
            <a:r>
              <a:rPr lang="en-US" b="0" i="0" baseline="30000" dirty="0">
                <a:solidFill>
                  <a:srgbClr val="111111"/>
                </a:solidFill>
                <a:effectLst/>
                <a:latin typeface="-apple-system"/>
                <a:hlinkClick r:id="rId4"/>
              </a:rPr>
              <a:t>1</a:t>
            </a:r>
            <a:r>
              <a:rPr lang="en-US" b="0" i="0" dirty="0">
                <a:solidFill>
                  <a:srgbClr val="111111"/>
                </a:solidFill>
                <a:effectLst/>
                <a:latin typeface="-apple-system"/>
              </a:rPr>
              <a:t>.</a:t>
            </a:r>
          </a:p>
          <a:p>
            <a:pPr algn="l"/>
            <a:r>
              <a:rPr lang="en-US" b="0" i="0" dirty="0">
                <a:solidFill>
                  <a:srgbClr val="111111"/>
                </a:solidFill>
                <a:effectLst/>
                <a:latin typeface="-apple-system"/>
              </a:rPr>
              <a:t>Effective communication is a key element in the successful implementation of infection prevention strategies, as it underpins education, collaboration, compliance, and engagement efforts across all levels of healthcare.</a:t>
            </a:r>
          </a:p>
          <a:p>
            <a:endParaRPr lang="en-US" dirty="0"/>
          </a:p>
        </p:txBody>
      </p:sp>
    </p:spTree>
    <p:extLst>
      <p:ext uri="{BB962C8B-B14F-4D97-AF65-F5344CB8AC3E}">
        <p14:creationId xmlns:p14="http://schemas.microsoft.com/office/powerpoint/2010/main" val="3773268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8E2FA-1CE2-F355-2F83-E2201E841FDC}"/>
              </a:ext>
            </a:extLst>
          </p:cNvPr>
          <p:cNvSpPr>
            <a:spLocks noGrp="1"/>
          </p:cNvSpPr>
          <p:nvPr>
            <p:ph type="title"/>
          </p:nvPr>
        </p:nvSpPr>
        <p:spPr/>
        <p:txBody>
          <a:bodyPr/>
          <a:lstStyle/>
          <a:p>
            <a:r>
              <a:rPr lang="en-US" i="0" dirty="0">
                <a:solidFill>
                  <a:srgbClr val="374151"/>
                </a:solidFill>
                <a:effectLst/>
              </a:rPr>
              <a:t>Cultural Competence</a:t>
            </a:r>
            <a:endParaRPr lang="en-US" dirty="0"/>
          </a:p>
        </p:txBody>
      </p:sp>
      <p:sp>
        <p:nvSpPr>
          <p:cNvPr id="3" name="Content Placeholder 2">
            <a:extLst>
              <a:ext uri="{FF2B5EF4-FFF2-40B4-BE49-F238E27FC236}">
                <a16:creationId xmlns:a16="http://schemas.microsoft.com/office/drawing/2014/main" id="{7CDF47D9-CED1-A69B-7096-F97F889AA0C2}"/>
              </a:ext>
            </a:extLst>
          </p:cNvPr>
          <p:cNvSpPr>
            <a:spLocks noGrp="1"/>
          </p:cNvSpPr>
          <p:nvPr>
            <p:ph idx="1"/>
          </p:nvPr>
        </p:nvSpPr>
        <p:spPr/>
        <p:txBody>
          <a:bodyPr>
            <a:normAutofit/>
          </a:bodyPr>
          <a:lstStyle/>
          <a:p>
            <a:pPr algn="l"/>
            <a:r>
              <a:rPr lang="en-US" b="0" i="0" dirty="0">
                <a:solidFill>
                  <a:srgbClr val="111111"/>
                </a:solidFill>
                <a:effectLst/>
                <a:latin typeface="-apple-system"/>
              </a:rPr>
              <a:t>Culture has a profound impact on health behaviors, influencing how individuals perceive health and illness, seek medical care, and adhere to treatment plans. Here are some ways culture affects health behaviors:</a:t>
            </a:r>
          </a:p>
          <a:p>
            <a:pPr algn="l">
              <a:buFont typeface="Arial" panose="020B0604020202020204" pitchFamily="34" charset="0"/>
              <a:buChar char="•"/>
            </a:pPr>
            <a:r>
              <a:rPr lang="en-US" b="1" i="0" dirty="0">
                <a:solidFill>
                  <a:srgbClr val="111111"/>
                </a:solidFill>
                <a:effectLst/>
                <a:latin typeface="-apple-system"/>
                <a:hlinkClick r:id="rId2"/>
              </a:rPr>
              <a:t>Health Beliefs and Practices</a:t>
            </a:r>
            <a:r>
              <a:rPr lang="en-US" b="0" i="0" dirty="0">
                <a:solidFill>
                  <a:srgbClr val="111111"/>
                </a:solidFill>
                <a:effectLst/>
                <a:latin typeface="-apple-system"/>
                <a:hlinkClick r:id="rId2"/>
              </a:rPr>
              <a:t>: Cultural beliefs can determine what is considered healthy or unhealthy, influencing daily health practices and lifestyle choices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Arial" panose="020B0604020202020204" pitchFamily="34" charset="0"/>
              <a:buChar char="•"/>
            </a:pPr>
            <a:r>
              <a:rPr lang="en-US" b="1" i="0" dirty="0">
                <a:solidFill>
                  <a:srgbClr val="111111"/>
                </a:solidFill>
                <a:effectLst/>
                <a:latin typeface="-apple-system"/>
                <a:hlinkClick r:id="rId3"/>
              </a:rPr>
              <a:t>Perception of Illness</a:t>
            </a:r>
            <a:r>
              <a:rPr lang="en-US" b="0" i="0" dirty="0">
                <a:solidFill>
                  <a:srgbClr val="111111"/>
                </a:solidFill>
                <a:effectLst/>
                <a:latin typeface="-apple-system"/>
                <a:hlinkClick r:id="rId3"/>
              </a:rPr>
              <a:t>: Different cultures have various ways of conceptualizing illness, which can affect how symptoms are recognized and addressed</a:t>
            </a:r>
            <a:r>
              <a:rPr lang="en-US" b="0" i="0" baseline="30000" dirty="0">
                <a:solidFill>
                  <a:srgbClr val="111111"/>
                </a:solidFill>
                <a:effectLst/>
                <a:latin typeface="-apple-system"/>
                <a:hlinkClick r:id="rId3"/>
              </a:rPr>
              <a:t>2</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3551787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8138F-4EF9-B5BB-D585-947CE09AE7FB}"/>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F5451444-352F-793E-4162-327C161F19B3}"/>
              </a:ext>
            </a:extLst>
          </p:cNvPr>
          <p:cNvSpPr>
            <a:spLocks noGrp="1"/>
          </p:cNvSpPr>
          <p:nvPr>
            <p:ph idx="1"/>
          </p:nvPr>
        </p:nvSpPr>
        <p:spPr/>
        <p:txBody>
          <a:bodyPr/>
          <a:lstStyle/>
          <a:p>
            <a:r>
              <a:rPr lang="en-US" dirty="0"/>
              <a:t>Recognize the influence of social and behavioral factors on infection transmission</a:t>
            </a:r>
          </a:p>
          <a:p>
            <a:r>
              <a:rPr lang="en-US" dirty="0"/>
              <a:t>Explore strategies for incorporating behavioral sciences into infection prevention</a:t>
            </a:r>
          </a:p>
          <a:p>
            <a:r>
              <a:rPr lang="en-US" dirty="0"/>
              <a:t>Analyze case studies illustrating successful interventions</a:t>
            </a:r>
          </a:p>
        </p:txBody>
      </p:sp>
    </p:spTree>
    <p:extLst>
      <p:ext uri="{BB962C8B-B14F-4D97-AF65-F5344CB8AC3E}">
        <p14:creationId xmlns:p14="http://schemas.microsoft.com/office/powerpoint/2010/main" val="1213356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68445-A43D-29D8-8ECA-1A5D6986363D}"/>
              </a:ext>
            </a:extLst>
          </p:cNvPr>
          <p:cNvSpPr>
            <a:spLocks noGrp="1"/>
          </p:cNvSpPr>
          <p:nvPr>
            <p:ph type="title"/>
          </p:nvPr>
        </p:nvSpPr>
        <p:spPr/>
        <p:txBody>
          <a:bodyPr/>
          <a:lstStyle/>
          <a:p>
            <a:r>
              <a:rPr lang="en-US" i="0" dirty="0">
                <a:solidFill>
                  <a:srgbClr val="374151"/>
                </a:solidFill>
                <a:effectLst/>
              </a:rPr>
              <a:t>Cultural Competence</a:t>
            </a:r>
            <a:endParaRPr lang="en-US" dirty="0"/>
          </a:p>
        </p:txBody>
      </p:sp>
      <p:sp>
        <p:nvSpPr>
          <p:cNvPr id="3" name="Content Placeholder 2">
            <a:extLst>
              <a:ext uri="{FF2B5EF4-FFF2-40B4-BE49-F238E27FC236}">
                <a16:creationId xmlns:a16="http://schemas.microsoft.com/office/drawing/2014/main" id="{462D1CA3-79F5-C44D-ECF5-58FED749F0BD}"/>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b="1" i="0" dirty="0">
                <a:solidFill>
                  <a:srgbClr val="111111"/>
                </a:solidFill>
                <a:effectLst/>
                <a:latin typeface="-apple-system"/>
                <a:hlinkClick r:id="rId2"/>
              </a:rPr>
              <a:t>Use of Healthcare Services</a:t>
            </a:r>
            <a:r>
              <a:rPr lang="en-US" b="0" i="0" dirty="0">
                <a:solidFill>
                  <a:srgbClr val="111111"/>
                </a:solidFill>
                <a:effectLst/>
                <a:latin typeface="-apple-system"/>
                <a:hlinkClick r:id="rId2"/>
              </a:rPr>
              <a:t>: Cultural norms can influence whether people seek medical help, the type of health services they use, and their relationship with healthcare providers</a:t>
            </a:r>
            <a:r>
              <a:rPr lang="en-US" b="0" i="0" baseline="30000" dirty="0">
                <a:solidFill>
                  <a:srgbClr val="111111"/>
                </a:solidFill>
                <a:effectLst/>
                <a:latin typeface="-apple-system"/>
                <a:hlinkClick r:id="rId2"/>
              </a:rPr>
              <a:t>3</a:t>
            </a:r>
            <a:r>
              <a:rPr lang="en-US" b="0" i="0" dirty="0">
                <a:solidFill>
                  <a:srgbClr val="111111"/>
                </a:solidFill>
                <a:effectLst/>
                <a:latin typeface="-apple-system"/>
              </a:rPr>
              <a:t>.</a:t>
            </a:r>
          </a:p>
          <a:p>
            <a:pPr algn="l">
              <a:buFont typeface="Arial" panose="020B0604020202020204" pitchFamily="34" charset="0"/>
              <a:buChar char="•"/>
            </a:pPr>
            <a:r>
              <a:rPr lang="en-US" b="1" i="0" dirty="0">
                <a:solidFill>
                  <a:srgbClr val="111111"/>
                </a:solidFill>
                <a:effectLst/>
                <a:latin typeface="-apple-system"/>
                <a:hlinkClick r:id="rId3"/>
              </a:rPr>
              <a:t>Communication with Healthcare Providers</a:t>
            </a:r>
            <a:r>
              <a:rPr lang="en-US" b="0" i="0" dirty="0">
                <a:solidFill>
                  <a:srgbClr val="111111"/>
                </a:solidFill>
                <a:effectLst/>
                <a:latin typeface="-apple-system"/>
                <a:hlinkClick r:id="rId3"/>
              </a:rPr>
              <a:t>: Culture shapes communication styles, which can impact the effectiveness of the patient-provider interaction and the delivery of healthcare services</a:t>
            </a:r>
            <a:r>
              <a:rPr lang="en-US" b="0" i="0" baseline="30000" dirty="0">
                <a:solidFill>
                  <a:srgbClr val="111111"/>
                </a:solidFill>
                <a:effectLst/>
                <a:latin typeface="-apple-system"/>
                <a:hlinkClick r:id="rId3"/>
              </a:rPr>
              <a:t>4</a:t>
            </a:r>
            <a:r>
              <a:rPr lang="en-US" b="0" i="0" dirty="0">
                <a:solidFill>
                  <a:srgbClr val="111111"/>
                </a:solidFill>
                <a:effectLst/>
                <a:latin typeface="-apple-system"/>
              </a:rPr>
              <a:t>.</a:t>
            </a:r>
          </a:p>
          <a:p>
            <a:pPr algn="l">
              <a:buFont typeface="Arial" panose="020B0604020202020204" pitchFamily="34" charset="0"/>
              <a:buChar char="•"/>
            </a:pPr>
            <a:r>
              <a:rPr lang="en-US" b="1" dirty="0">
                <a:solidFill>
                  <a:srgbClr val="111111"/>
                </a:solidFill>
                <a:latin typeface="-apple-system"/>
              </a:rPr>
              <a:t>Response to Treatment</a:t>
            </a:r>
            <a:r>
              <a:rPr lang="en-US" dirty="0">
                <a:solidFill>
                  <a:srgbClr val="111111"/>
                </a:solidFill>
                <a:latin typeface="-apple-system"/>
              </a:rPr>
              <a:t>: Cultural attitudes toward certain treatments can affect adherence to prescribed medical regimens and willingness to follow preventive measures</a:t>
            </a:r>
            <a:r>
              <a:rPr lang="en-US" b="0" i="0" dirty="0">
                <a:solidFill>
                  <a:srgbClr val="111111"/>
                </a:solidFill>
                <a:effectLst/>
                <a:latin typeface="-apple-system"/>
              </a:rPr>
              <a:t>.</a:t>
            </a:r>
          </a:p>
          <a:p>
            <a:pPr algn="l"/>
            <a:r>
              <a:rPr lang="en-US" b="0" i="0" dirty="0">
                <a:solidFill>
                  <a:srgbClr val="111111"/>
                </a:solidFill>
                <a:effectLst/>
                <a:latin typeface="-apple-system"/>
              </a:rPr>
              <a:t>Understanding the impact of culture on health behaviors is crucial for healthcare providers to deliver culturally competent care and for public health professionals to design effective health promotion interventions.</a:t>
            </a:r>
          </a:p>
          <a:p>
            <a:endParaRPr lang="en-US" dirty="0"/>
          </a:p>
        </p:txBody>
      </p:sp>
    </p:spTree>
    <p:extLst>
      <p:ext uri="{BB962C8B-B14F-4D97-AF65-F5344CB8AC3E}">
        <p14:creationId xmlns:p14="http://schemas.microsoft.com/office/powerpoint/2010/main" val="26044608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5CF9F-EA8E-CA1E-CCDD-BD1FEAB94C13}"/>
              </a:ext>
            </a:extLst>
          </p:cNvPr>
          <p:cNvSpPr>
            <a:spLocks noGrp="1"/>
          </p:cNvSpPr>
          <p:nvPr>
            <p:ph type="title"/>
          </p:nvPr>
        </p:nvSpPr>
        <p:spPr/>
        <p:txBody>
          <a:bodyPr/>
          <a:lstStyle/>
          <a:p>
            <a:r>
              <a:rPr lang="en-US" dirty="0"/>
              <a:t>Strategies to be Culturally Competent in Infection Prevention</a:t>
            </a:r>
          </a:p>
        </p:txBody>
      </p:sp>
      <p:sp>
        <p:nvSpPr>
          <p:cNvPr id="3" name="Content Placeholder 2">
            <a:extLst>
              <a:ext uri="{FF2B5EF4-FFF2-40B4-BE49-F238E27FC236}">
                <a16:creationId xmlns:a16="http://schemas.microsoft.com/office/drawing/2014/main" id="{3DA85528-9B43-5142-3285-C128383E053B}"/>
              </a:ext>
            </a:extLst>
          </p:cNvPr>
          <p:cNvSpPr>
            <a:spLocks noGrp="1"/>
          </p:cNvSpPr>
          <p:nvPr>
            <p:ph idx="1"/>
          </p:nvPr>
        </p:nvSpPr>
        <p:spPr/>
        <p:txBody>
          <a:bodyPr>
            <a:normAutofit fontScale="85000" lnSpcReduction="10000"/>
          </a:bodyPr>
          <a:lstStyle/>
          <a:p>
            <a:pPr algn="l"/>
            <a:r>
              <a:rPr lang="en-US" b="0" i="0" dirty="0">
                <a:solidFill>
                  <a:srgbClr val="111111"/>
                </a:solidFill>
                <a:effectLst/>
                <a:latin typeface="-apple-system"/>
              </a:rPr>
              <a:t>Cultural competence in an infection control program involves understanding and respecting the diverse cultural factors that influence patients’ and healthcare workers’ attitudes and behaviors towards health practices. Here are some strategies to enhance cultural competence in such settings:</a:t>
            </a:r>
          </a:p>
          <a:p>
            <a:pPr algn="l">
              <a:buFont typeface="+mj-lt"/>
              <a:buAutoNum type="arabicPeriod"/>
            </a:pPr>
            <a:r>
              <a:rPr lang="en-US" b="1" i="0" dirty="0">
                <a:solidFill>
                  <a:srgbClr val="111111"/>
                </a:solidFill>
                <a:effectLst/>
                <a:latin typeface="-apple-system"/>
                <a:hlinkClick r:id="rId2"/>
              </a:rPr>
              <a:t>Define Culture Broadly</a:t>
            </a:r>
            <a:r>
              <a:rPr lang="en-US" b="0" i="0" dirty="0">
                <a:solidFill>
                  <a:srgbClr val="111111"/>
                </a:solidFill>
                <a:effectLst/>
                <a:latin typeface="-apple-system"/>
                <a:hlinkClick r:id="rId2"/>
              </a:rPr>
              <a:t>: Recognize that culture encompasses not just race and ethnicity, but also language, religion, gender, sexual orientation, age, and socioeconomic status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hlinkClick r:id="rId2"/>
              </a:rPr>
              <a:t>Value Clients’ Cultural Beliefs</a:t>
            </a:r>
            <a:r>
              <a:rPr lang="en-US" b="0" i="0" dirty="0">
                <a:solidFill>
                  <a:srgbClr val="111111"/>
                </a:solidFill>
                <a:effectLst/>
                <a:latin typeface="-apple-system"/>
                <a:hlinkClick r:id="rId2"/>
              </a:rPr>
              <a:t>: Show respect for the cultural beliefs and practices of patients and staff, and consider how these beliefs may influence their approach to healthcare and infection control</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hlinkClick r:id="rId2"/>
              </a:rPr>
              <a:t>Recognize Complexity in Language Interpretation</a:t>
            </a:r>
            <a:r>
              <a:rPr lang="en-US" b="0" i="0" dirty="0">
                <a:solidFill>
                  <a:srgbClr val="111111"/>
                </a:solidFill>
                <a:effectLst/>
                <a:latin typeface="-apple-system"/>
                <a:hlinkClick r:id="rId2"/>
              </a:rPr>
              <a:t>: Ensure that language services are available to facilitate accurate communication between patients and healthcare providers, especially when discussing complex medical information</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40075093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8F78-18E0-4933-1A98-90067C85BA14}"/>
              </a:ext>
            </a:extLst>
          </p:cNvPr>
          <p:cNvSpPr>
            <a:spLocks noGrp="1"/>
          </p:cNvSpPr>
          <p:nvPr>
            <p:ph type="title"/>
          </p:nvPr>
        </p:nvSpPr>
        <p:spPr/>
        <p:txBody>
          <a:bodyPr/>
          <a:lstStyle/>
          <a:p>
            <a:r>
              <a:rPr lang="en-US" dirty="0"/>
              <a:t>Strategies to be Culturally Competent in Infection Prevention</a:t>
            </a:r>
          </a:p>
        </p:txBody>
      </p:sp>
      <p:sp>
        <p:nvSpPr>
          <p:cNvPr id="3" name="Content Placeholder 2">
            <a:extLst>
              <a:ext uri="{FF2B5EF4-FFF2-40B4-BE49-F238E27FC236}">
                <a16:creationId xmlns:a16="http://schemas.microsoft.com/office/drawing/2014/main" id="{4500D9C2-75E6-C7A6-E44B-CDE7761A6B7B}"/>
              </a:ext>
            </a:extLst>
          </p:cNvPr>
          <p:cNvSpPr>
            <a:spLocks noGrp="1"/>
          </p:cNvSpPr>
          <p:nvPr>
            <p:ph idx="1"/>
          </p:nvPr>
        </p:nvSpPr>
        <p:spPr/>
        <p:txBody>
          <a:bodyPr/>
          <a:lstStyle/>
          <a:p>
            <a:pPr marL="0" indent="0" algn="l">
              <a:buNone/>
            </a:pPr>
            <a:r>
              <a:rPr lang="en-US" b="1" i="0" dirty="0">
                <a:solidFill>
                  <a:srgbClr val="111111"/>
                </a:solidFill>
                <a:effectLst/>
                <a:latin typeface="-apple-system"/>
              </a:rPr>
              <a:t>4. Facilitate Learning Between Providers and Communities</a:t>
            </a:r>
            <a:r>
              <a:rPr lang="en-US" b="0" i="0" dirty="0">
                <a:solidFill>
                  <a:srgbClr val="111111"/>
                </a:solidFill>
                <a:effectLst/>
                <a:latin typeface="-apple-system"/>
              </a:rPr>
              <a:t>: Engage in ongoing education and training on cultural competence for all healthcare staff. </a:t>
            </a:r>
            <a:r>
              <a:rPr lang="en-US" dirty="0">
                <a:solidFill>
                  <a:srgbClr val="111111"/>
                </a:solidFill>
                <a:latin typeface="-apple-system"/>
              </a:rPr>
              <a:t>Encourage learning about the communities served by the healthcare facility</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hlinkClick r:id="rId2"/>
              </a:rPr>
              <a:t>5. Involve the Community</a:t>
            </a:r>
            <a:r>
              <a:rPr lang="en-US" b="0" i="0" dirty="0">
                <a:solidFill>
                  <a:srgbClr val="111111"/>
                </a:solidFill>
                <a:effectLst/>
                <a:latin typeface="-apple-system"/>
                <a:hlinkClick r:id="rId2"/>
              </a:rPr>
              <a:t>: Work with community members to define and address service needs, which can lead to more effective and culturally sensitive infection control measures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hlinkClick r:id="rId2"/>
              </a:rPr>
              <a:t>6. Collaborate with Other Agencies</a:t>
            </a:r>
            <a:r>
              <a:rPr lang="en-US" b="0" i="0" dirty="0">
                <a:solidFill>
                  <a:srgbClr val="111111"/>
                </a:solidFill>
                <a:effectLst/>
                <a:latin typeface="-apple-system"/>
                <a:hlinkClick r:id="rId2"/>
              </a:rPr>
              <a:t>: Partner with local organizations and agencies that have expertise in cultural competence to enhance the effectiveness of infection control programs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2225911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BFDF3-A215-F5B8-454F-519895D8F0DD}"/>
              </a:ext>
            </a:extLst>
          </p:cNvPr>
          <p:cNvSpPr>
            <a:spLocks noGrp="1"/>
          </p:cNvSpPr>
          <p:nvPr>
            <p:ph type="title"/>
          </p:nvPr>
        </p:nvSpPr>
        <p:spPr/>
        <p:txBody>
          <a:bodyPr/>
          <a:lstStyle/>
          <a:p>
            <a:r>
              <a:rPr lang="en-US" dirty="0"/>
              <a:t>Strategies to be Culturally Competent in Infection Prevention</a:t>
            </a:r>
          </a:p>
        </p:txBody>
      </p:sp>
      <p:sp>
        <p:nvSpPr>
          <p:cNvPr id="3" name="Content Placeholder 2">
            <a:extLst>
              <a:ext uri="{FF2B5EF4-FFF2-40B4-BE49-F238E27FC236}">
                <a16:creationId xmlns:a16="http://schemas.microsoft.com/office/drawing/2014/main" id="{B0A06878-32B5-D0C0-030C-6718F8B340E9}"/>
              </a:ext>
            </a:extLst>
          </p:cNvPr>
          <p:cNvSpPr>
            <a:spLocks noGrp="1"/>
          </p:cNvSpPr>
          <p:nvPr>
            <p:ph idx="1"/>
          </p:nvPr>
        </p:nvSpPr>
        <p:spPr/>
        <p:txBody>
          <a:bodyPr>
            <a:normAutofit fontScale="92500" lnSpcReduction="20000"/>
          </a:bodyPr>
          <a:lstStyle/>
          <a:p>
            <a:pPr marL="0" indent="0" algn="l">
              <a:buNone/>
            </a:pPr>
            <a:r>
              <a:rPr lang="en-US" b="1" i="0" dirty="0">
                <a:solidFill>
                  <a:srgbClr val="111111"/>
                </a:solidFill>
                <a:effectLst/>
                <a:latin typeface="-apple-system"/>
              </a:rPr>
              <a:t>7. Professionalize Staff Hiring and Training</a:t>
            </a:r>
            <a:r>
              <a:rPr lang="en-US" b="0" i="0" dirty="0">
                <a:solidFill>
                  <a:srgbClr val="111111"/>
                </a:solidFill>
                <a:effectLst/>
                <a:latin typeface="-apple-system"/>
              </a:rPr>
              <a:t>: Incorporate cultural competence into hiring practices and professional development. </a:t>
            </a:r>
            <a:r>
              <a:rPr lang="en-US" b="0" i="0" dirty="0">
                <a:solidFill>
                  <a:srgbClr val="111111"/>
                </a:solidFill>
                <a:effectLst/>
                <a:latin typeface="-apple-system"/>
                <a:hlinkClick r:id="rId2"/>
              </a:rPr>
              <a:t>This includes training staff on cultural sensitivity and awareness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8. Institutionalize Cultural Competence</a:t>
            </a:r>
            <a:r>
              <a:rPr lang="en-US" b="0" i="0" dirty="0">
                <a:solidFill>
                  <a:srgbClr val="111111"/>
                </a:solidFill>
                <a:effectLst/>
                <a:latin typeface="-apple-system"/>
              </a:rPr>
              <a:t>: Make cultural competence a core part of the healthcare organization’s mission and practice. </a:t>
            </a:r>
          </a:p>
          <a:p>
            <a:pPr marL="0" indent="0" algn="l">
              <a:buNone/>
            </a:pPr>
            <a:r>
              <a:rPr lang="en-US" b="0" i="0" dirty="0">
                <a:solidFill>
                  <a:srgbClr val="111111"/>
                </a:solidFill>
                <a:effectLst/>
                <a:latin typeface="-apple-system"/>
                <a:hlinkClick r:id="rId2"/>
              </a:rPr>
              <a:t>This includes developing policies and procedures that support culturally competent care</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r>
              <a:rPr lang="en-US" b="0" i="0" dirty="0">
                <a:solidFill>
                  <a:srgbClr val="111111"/>
                </a:solidFill>
                <a:effectLst/>
                <a:latin typeface="-apple-system"/>
              </a:rPr>
              <a:t>By implementing these strategies, healthcare settings can improve their infection control programs by making them more responsive to the cultural needs of their diverse patient populations and staff. </a:t>
            </a:r>
          </a:p>
          <a:p>
            <a:pPr algn="l"/>
            <a:r>
              <a:rPr lang="en-US" b="0" i="0" dirty="0">
                <a:solidFill>
                  <a:srgbClr val="111111"/>
                </a:solidFill>
                <a:effectLst/>
                <a:latin typeface="-apple-system"/>
              </a:rPr>
              <a:t>This can lead to better health outcomes and a more inclusive healthcare environment.</a:t>
            </a:r>
          </a:p>
          <a:p>
            <a:endParaRPr lang="en-US" dirty="0"/>
          </a:p>
        </p:txBody>
      </p:sp>
    </p:spTree>
    <p:extLst>
      <p:ext uri="{BB962C8B-B14F-4D97-AF65-F5344CB8AC3E}">
        <p14:creationId xmlns:p14="http://schemas.microsoft.com/office/powerpoint/2010/main" val="23876382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BA0CF-4A6D-6C42-A4DA-5B0F444AE61E}"/>
              </a:ext>
            </a:extLst>
          </p:cNvPr>
          <p:cNvSpPr>
            <a:spLocks noGrp="1"/>
          </p:cNvSpPr>
          <p:nvPr>
            <p:ph type="title"/>
          </p:nvPr>
        </p:nvSpPr>
        <p:spPr/>
        <p:txBody>
          <a:bodyPr/>
          <a:lstStyle/>
          <a:p>
            <a:r>
              <a:rPr lang="en-US" i="0" dirty="0">
                <a:solidFill>
                  <a:srgbClr val="374151"/>
                </a:solidFill>
                <a:effectLst/>
              </a:rPr>
              <a:t>Cultural Competence</a:t>
            </a:r>
            <a:endParaRPr lang="en-US" dirty="0"/>
          </a:p>
        </p:txBody>
      </p:sp>
      <p:sp>
        <p:nvSpPr>
          <p:cNvPr id="3" name="Content Placeholder 2">
            <a:extLst>
              <a:ext uri="{FF2B5EF4-FFF2-40B4-BE49-F238E27FC236}">
                <a16:creationId xmlns:a16="http://schemas.microsoft.com/office/drawing/2014/main" id="{5457BAF2-FF4C-AD45-7FD2-C8A75EF48950}"/>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374151"/>
                </a:solidFill>
                <a:effectLst/>
              </a:rPr>
              <a:t>Examples of successful culturally tailored interventions</a:t>
            </a:r>
          </a:p>
          <a:p>
            <a:r>
              <a:rPr lang="en-US" dirty="0">
                <a:hlinkClick r:id="rId2"/>
              </a:rPr>
              <a:t>https://www.ncbi.nlm.nih.gov/books/NBK216037/#:~:text=Cultural%20health%20beliefs%20affect%20how,care%20interventions%2C%20and%20treatment%20adherence</a:t>
            </a:r>
            <a:r>
              <a:rPr lang="en-US" dirty="0"/>
              <a:t>.</a:t>
            </a:r>
          </a:p>
          <a:p>
            <a:endParaRPr lang="en-US" dirty="0"/>
          </a:p>
        </p:txBody>
      </p:sp>
    </p:spTree>
    <p:extLst>
      <p:ext uri="{BB962C8B-B14F-4D97-AF65-F5344CB8AC3E}">
        <p14:creationId xmlns:p14="http://schemas.microsoft.com/office/powerpoint/2010/main" val="40405008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C68C-506A-9C79-6EE2-9323F68823B8}"/>
              </a:ext>
            </a:extLst>
          </p:cNvPr>
          <p:cNvSpPr>
            <a:spLocks noGrp="1"/>
          </p:cNvSpPr>
          <p:nvPr>
            <p:ph type="title"/>
          </p:nvPr>
        </p:nvSpPr>
        <p:spPr/>
        <p:txBody>
          <a:bodyPr/>
          <a:lstStyle/>
          <a:p>
            <a:r>
              <a:rPr lang="en-US" i="0" dirty="0">
                <a:solidFill>
                  <a:srgbClr val="374151"/>
                </a:solidFill>
                <a:effectLst/>
              </a:rPr>
              <a:t>Behavioral Interventions in Healthcare Settings</a:t>
            </a:r>
            <a:endParaRPr lang="en-US" dirty="0"/>
          </a:p>
        </p:txBody>
      </p:sp>
      <p:sp>
        <p:nvSpPr>
          <p:cNvPr id="3" name="Content Placeholder 2">
            <a:extLst>
              <a:ext uri="{FF2B5EF4-FFF2-40B4-BE49-F238E27FC236}">
                <a16:creationId xmlns:a16="http://schemas.microsoft.com/office/drawing/2014/main" id="{08B3FAF2-7C59-747B-D392-36AC23882050}"/>
              </a:ext>
            </a:extLst>
          </p:cNvPr>
          <p:cNvSpPr>
            <a:spLocks noGrp="1"/>
          </p:cNvSpPr>
          <p:nvPr>
            <p:ph idx="1"/>
          </p:nvPr>
        </p:nvSpPr>
        <p:spPr/>
        <p:txBody>
          <a:bodyPr>
            <a:normAutofit/>
          </a:bodyPr>
          <a:lstStyle/>
          <a:p>
            <a:pPr algn="l"/>
            <a:r>
              <a:rPr lang="en-US" b="1" i="0" dirty="0">
                <a:solidFill>
                  <a:srgbClr val="212529"/>
                </a:solidFill>
                <a:effectLst/>
              </a:rPr>
              <a:t>To be effective in primary care, a behavioral intervention should:</a:t>
            </a:r>
            <a:endParaRPr lang="en-US" b="0" i="0" dirty="0">
              <a:solidFill>
                <a:srgbClr val="212529"/>
              </a:solidFill>
              <a:effectLst/>
            </a:endParaRPr>
          </a:p>
          <a:p>
            <a:pPr marL="457200" marR="0" algn="l">
              <a:spcBef>
                <a:spcPts val="0"/>
              </a:spcBef>
              <a:spcAft>
                <a:spcPts val="0"/>
              </a:spcAft>
              <a:buFont typeface="Arial" panose="020B0604020202020204" pitchFamily="34" charset="0"/>
              <a:buChar char="•"/>
            </a:pPr>
            <a:r>
              <a:rPr lang="en-US" b="0" i="0" dirty="0">
                <a:solidFill>
                  <a:srgbClr val="212529"/>
                </a:solidFill>
                <a:effectLst/>
              </a:rPr>
              <a:t>Include a patient engagement component. </a:t>
            </a:r>
          </a:p>
          <a:p>
            <a:pPr marL="457200" marR="0" algn="l">
              <a:spcBef>
                <a:spcPts val="0"/>
              </a:spcBef>
              <a:spcAft>
                <a:spcPts val="0"/>
              </a:spcAft>
              <a:buFont typeface="Arial" panose="020B0604020202020204" pitchFamily="34" charset="0"/>
              <a:buChar char="•"/>
            </a:pPr>
            <a:r>
              <a:rPr lang="en-US" b="0" i="0" dirty="0">
                <a:solidFill>
                  <a:srgbClr val="212529"/>
                </a:solidFill>
                <a:effectLst/>
              </a:rPr>
              <a:t>Skipping right to treatment doesn’t work.</a:t>
            </a:r>
          </a:p>
          <a:p>
            <a:pPr marL="457200" marR="0" algn="l">
              <a:spcBef>
                <a:spcPts val="0"/>
              </a:spcBef>
              <a:spcAft>
                <a:spcPts val="0"/>
              </a:spcAft>
              <a:buFont typeface="Arial" panose="020B0604020202020204" pitchFamily="34" charset="0"/>
              <a:buChar char="•"/>
            </a:pPr>
            <a:r>
              <a:rPr lang="en-US" b="0" i="0" dirty="0">
                <a:solidFill>
                  <a:srgbClr val="212529"/>
                </a:solidFill>
                <a:effectLst/>
              </a:rPr>
              <a:t>Be time efficient, running no more than 20-30 minutes a visit.</a:t>
            </a:r>
          </a:p>
          <a:p>
            <a:pPr marL="457200" marR="0" algn="l">
              <a:spcBef>
                <a:spcPts val="0"/>
              </a:spcBef>
              <a:spcAft>
                <a:spcPts val="0"/>
              </a:spcAft>
              <a:buFont typeface="Arial" panose="020B0604020202020204" pitchFamily="34" charset="0"/>
              <a:buChar char="•"/>
            </a:pPr>
            <a:r>
              <a:rPr lang="en-US" b="0" i="0" dirty="0">
                <a:solidFill>
                  <a:srgbClr val="212529"/>
                </a:solidFill>
                <a:effectLst/>
              </a:rPr>
              <a:t>Follow a structure-based approach. </a:t>
            </a:r>
          </a:p>
          <a:p>
            <a:pPr marL="457200" marR="0" algn="l">
              <a:spcBef>
                <a:spcPts val="0"/>
              </a:spcBef>
              <a:spcAft>
                <a:spcPts val="0"/>
              </a:spcAft>
              <a:buFont typeface="Arial" panose="020B0604020202020204" pitchFamily="34" charset="0"/>
              <a:buChar char="•"/>
            </a:pPr>
            <a:r>
              <a:rPr lang="en-US" b="0" i="0" dirty="0">
                <a:solidFill>
                  <a:srgbClr val="212529"/>
                </a:solidFill>
                <a:effectLst/>
              </a:rPr>
              <a:t>A modularized treatment with clear steps keeps the provider and patient on track despite the distractions in primary care.</a:t>
            </a:r>
          </a:p>
          <a:p>
            <a:endParaRPr lang="en-US" dirty="0"/>
          </a:p>
        </p:txBody>
      </p:sp>
    </p:spTree>
    <p:extLst>
      <p:ext uri="{BB962C8B-B14F-4D97-AF65-F5344CB8AC3E}">
        <p14:creationId xmlns:p14="http://schemas.microsoft.com/office/powerpoint/2010/main" val="2482974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15AD3-3ED8-34D3-AE81-6FEA50D3D32E}"/>
              </a:ext>
            </a:extLst>
          </p:cNvPr>
          <p:cNvSpPr>
            <a:spLocks noGrp="1"/>
          </p:cNvSpPr>
          <p:nvPr>
            <p:ph type="title"/>
          </p:nvPr>
        </p:nvSpPr>
        <p:spPr/>
        <p:txBody>
          <a:bodyPr/>
          <a:lstStyle/>
          <a:p>
            <a:r>
              <a:rPr lang="en-US" i="0" dirty="0">
                <a:solidFill>
                  <a:srgbClr val="374151"/>
                </a:solidFill>
                <a:effectLst/>
              </a:rPr>
              <a:t>Behavioral Interventions in Healthcare Settings</a:t>
            </a:r>
            <a:endParaRPr lang="en-US" dirty="0"/>
          </a:p>
        </p:txBody>
      </p:sp>
      <p:sp>
        <p:nvSpPr>
          <p:cNvPr id="3" name="Content Placeholder 2">
            <a:extLst>
              <a:ext uri="{FF2B5EF4-FFF2-40B4-BE49-F238E27FC236}">
                <a16:creationId xmlns:a16="http://schemas.microsoft.com/office/drawing/2014/main" id="{841070E3-B849-A094-3B15-2B39944380BB}"/>
              </a:ext>
            </a:extLst>
          </p:cNvPr>
          <p:cNvSpPr>
            <a:spLocks noGrp="1"/>
          </p:cNvSpPr>
          <p:nvPr>
            <p:ph idx="1"/>
          </p:nvPr>
        </p:nvSpPr>
        <p:spPr/>
        <p:txBody>
          <a:bodyPr>
            <a:normAutofit/>
          </a:bodyPr>
          <a:lstStyle/>
          <a:p>
            <a:pPr marL="457200" marR="0" algn="l">
              <a:spcBef>
                <a:spcPts val="0"/>
              </a:spcBef>
              <a:spcAft>
                <a:spcPts val="0"/>
              </a:spcAft>
              <a:buFont typeface="Arial" panose="020B0604020202020204" pitchFamily="34" charset="0"/>
              <a:buChar char="•"/>
            </a:pPr>
            <a:r>
              <a:rPr lang="en-US" b="0" i="0" dirty="0">
                <a:solidFill>
                  <a:srgbClr val="212529"/>
                </a:solidFill>
                <a:effectLst/>
              </a:rPr>
              <a:t>Minimize required clinical training. </a:t>
            </a:r>
          </a:p>
          <a:p>
            <a:pPr marL="457200" marR="0" algn="l">
              <a:spcBef>
                <a:spcPts val="0"/>
              </a:spcBef>
              <a:spcAft>
                <a:spcPts val="0"/>
              </a:spcAft>
              <a:buFont typeface="Arial" panose="020B0604020202020204" pitchFamily="34" charset="0"/>
              <a:buChar char="•"/>
            </a:pPr>
            <a:r>
              <a:rPr lang="en-US" b="0" i="0" dirty="0">
                <a:solidFill>
                  <a:srgbClr val="212529"/>
                </a:solidFill>
                <a:effectLst/>
              </a:rPr>
              <a:t>The treatment should be able to be administered by non-specialists who work in a health care team.</a:t>
            </a:r>
          </a:p>
          <a:p>
            <a:pPr marL="457200" marR="0" algn="l">
              <a:spcBef>
                <a:spcPts val="0"/>
              </a:spcBef>
              <a:spcAft>
                <a:spcPts val="0"/>
              </a:spcAft>
              <a:buFont typeface="Arial" panose="020B0604020202020204" pitchFamily="34" charset="0"/>
              <a:buChar char="•"/>
            </a:pPr>
            <a:r>
              <a:rPr lang="en-US" b="0" i="0" dirty="0">
                <a:solidFill>
                  <a:srgbClr val="212529"/>
                </a:solidFill>
                <a:effectLst/>
              </a:rPr>
              <a:t>Be relevant and applicable to the diverse patient populations found in primary care.</a:t>
            </a:r>
          </a:p>
          <a:p>
            <a:pPr marL="457200" marR="0" algn="l">
              <a:spcBef>
                <a:spcPts val="0"/>
              </a:spcBef>
              <a:spcAft>
                <a:spcPts val="1000"/>
              </a:spcAft>
              <a:buFont typeface="Arial" panose="020B0604020202020204" pitchFamily="34" charset="0"/>
              <a:buChar char="•"/>
            </a:pPr>
            <a:r>
              <a:rPr lang="en-US" b="0" i="0" dirty="0">
                <a:solidFill>
                  <a:srgbClr val="212529"/>
                </a:solidFill>
                <a:effectLst/>
              </a:rPr>
              <a:t>Have a substantial research evidence-base.</a:t>
            </a:r>
          </a:p>
          <a:p>
            <a:pPr algn="l"/>
            <a:r>
              <a:rPr lang="en-US" i="0" dirty="0">
                <a:solidFill>
                  <a:srgbClr val="212529"/>
                </a:solidFill>
                <a:effectLst/>
              </a:rPr>
              <a:t>Of the multiple behavioral interventions in existence, only a few have been proven to work in primary care including Problem Solving Therapy-Primary Care, Cognitive Behavioral Therapy, Interpersonal Counseling, and Behavioral Activation.</a:t>
            </a:r>
          </a:p>
          <a:p>
            <a:endParaRPr lang="en-US" dirty="0"/>
          </a:p>
        </p:txBody>
      </p:sp>
    </p:spTree>
    <p:extLst>
      <p:ext uri="{BB962C8B-B14F-4D97-AF65-F5344CB8AC3E}">
        <p14:creationId xmlns:p14="http://schemas.microsoft.com/office/powerpoint/2010/main" val="7402326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13063-0E1B-9112-938B-2FD84C7D5583}"/>
              </a:ext>
            </a:extLst>
          </p:cNvPr>
          <p:cNvSpPr>
            <a:spLocks noGrp="1"/>
          </p:cNvSpPr>
          <p:nvPr>
            <p:ph type="title"/>
          </p:nvPr>
        </p:nvSpPr>
        <p:spPr/>
        <p:txBody>
          <a:bodyPr>
            <a:normAutofit/>
          </a:bodyPr>
          <a:lstStyle/>
          <a:p>
            <a:r>
              <a:rPr lang="en-US" b="0" i="0" dirty="0">
                <a:solidFill>
                  <a:srgbClr val="374151"/>
                </a:solidFill>
                <a:effectLst/>
              </a:rPr>
              <a:t>The Impact of Organizational Culture on Infection Control</a:t>
            </a:r>
            <a:endParaRPr lang="en-US" dirty="0"/>
          </a:p>
        </p:txBody>
      </p:sp>
      <p:sp>
        <p:nvSpPr>
          <p:cNvPr id="3" name="Content Placeholder 2">
            <a:extLst>
              <a:ext uri="{FF2B5EF4-FFF2-40B4-BE49-F238E27FC236}">
                <a16:creationId xmlns:a16="http://schemas.microsoft.com/office/drawing/2014/main" id="{5E995B6B-E80B-2002-6DD6-B46A7EF8347E}"/>
              </a:ext>
            </a:extLst>
          </p:cNvPr>
          <p:cNvSpPr>
            <a:spLocks noGrp="1"/>
          </p:cNvSpPr>
          <p:nvPr>
            <p:ph idx="1"/>
          </p:nvPr>
        </p:nvSpPr>
        <p:spPr/>
        <p:txBody>
          <a:bodyPr>
            <a:normAutofit/>
          </a:bodyPr>
          <a:lstStyle/>
          <a:p>
            <a:pPr algn="l"/>
            <a:r>
              <a:rPr lang="en-US" b="0" i="0" dirty="0">
                <a:solidFill>
                  <a:srgbClr val="111111"/>
                </a:solidFill>
                <a:effectLst/>
              </a:rPr>
              <a:t>Organizational culture significantly impacts infection control within healthcare settings. A positive safety culture is associated with improved infection prevention and control (IPC) processes and outcomes, including reduced healthcare-associated infections (HAIs). Key elements of an effective organizational culture for infection control include:</a:t>
            </a:r>
          </a:p>
          <a:p>
            <a:pPr algn="l">
              <a:buFont typeface="Arial" panose="020B0604020202020204" pitchFamily="34" charset="0"/>
              <a:buChar char="•"/>
            </a:pPr>
            <a:r>
              <a:rPr lang="en-US" b="1" i="0" dirty="0">
                <a:solidFill>
                  <a:srgbClr val="111111"/>
                </a:solidFill>
                <a:effectLst/>
                <a:hlinkClick r:id="rId2"/>
              </a:rPr>
              <a:t>Leadership Commitment</a:t>
            </a:r>
            <a:r>
              <a:rPr lang="en-US" b="0" i="0" dirty="0">
                <a:solidFill>
                  <a:srgbClr val="111111"/>
                </a:solidFill>
                <a:effectLst/>
                <a:hlinkClick r:id="rId2"/>
              </a:rPr>
              <a:t>: Leaders play a crucial role in setting priorities and allocating resources for IPC measures</a:t>
            </a:r>
            <a:r>
              <a:rPr lang="en-US" b="0" i="0" baseline="30000" dirty="0">
                <a:solidFill>
                  <a:srgbClr val="111111"/>
                </a:solidFill>
                <a:effectLst/>
                <a:hlinkClick r:id="rId2"/>
              </a:rPr>
              <a:t>1</a:t>
            </a:r>
            <a:r>
              <a:rPr lang="en-US" b="0" i="0" dirty="0">
                <a:solidFill>
                  <a:srgbClr val="111111"/>
                </a:solidFill>
                <a:effectLst/>
              </a:rPr>
              <a:t>.</a:t>
            </a:r>
          </a:p>
          <a:p>
            <a:pPr algn="l">
              <a:buFont typeface="Arial" panose="020B0604020202020204" pitchFamily="34" charset="0"/>
              <a:buChar char="•"/>
            </a:pPr>
            <a:r>
              <a:rPr lang="en-US" b="1" i="0" dirty="0">
                <a:solidFill>
                  <a:srgbClr val="111111"/>
                </a:solidFill>
                <a:effectLst/>
                <a:hlinkClick r:id="rId3"/>
              </a:rPr>
              <a:t>Employee Engagement</a:t>
            </a:r>
            <a:r>
              <a:rPr lang="en-US" b="0" i="0" dirty="0">
                <a:solidFill>
                  <a:srgbClr val="111111"/>
                </a:solidFill>
                <a:effectLst/>
                <a:hlinkClick r:id="rId3"/>
              </a:rPr>
              <a:t>: When staff are actively involved in IPC efforts, adherence to safe practices increases</a:t>
            </a:r>
            <a:r>
              <a:rPr lang="en-US" b="0" i="0" baseline="30000" dirty="0">
                <a:solidFill>
                  <a:srgbClr val="111111"/>
                </a:solidFill>
                <a:effectLst/>
                <a:hlinkClick r:id="rId3"/>
              </a:rPr>
              <a:t>2</a:t>
            </a:r>
            <a:r>
              <a:rPr lang="en-US" b="0" i="0" dirty="0">
                <a:solidFill>
                  <a:srgbClr val="111111"/>
                </a:solidFill>
                <a:effectLst/>
              </a:rPr>
              <a:t>.</a:t>
            </a:r>
          </a:p>
          <a:p>
            <a:endParaRPr lang="en-US" dirty="0"/>
          </a:p>
        </p:txBody>
      </p:sp>
    </p:spTree>
    <p:extLst>
      <p:ext uri="{BB962C8B-B14F-4D97-AF65-F5344CB8AC3E}">
        <p14:creationId xmlns:p14="http://schemas.microsoft.com/office/powerpoint/2010/main" val="1572658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B5F0-CBE8-CA11-4B64-4B137E714119}"/>
              </a:ext>
            </a:extLst>
          </p:cNvPr>
          <p:cNvSpPr>
            <a:spLocks noGrp="1"/>
          </p:cNvSpPr>
          <p:nvPr>
            <p:ph type="title"/>
          </p:nvPr>
        </p:nvSpPr>
        <p:spPr/>
        <p:txBody>
          <a:bodyPr/>
          <a:lstStyle/>
          <a:p>
            <a:r>
              <a:rPr lang="en-US" b="0" i="0" dirty="0">
                <a:solidFill>
                  <a:srgbClr val="374151"/>
                </a:solidFill>
                <a:effectLst/>
              </a:rPr>
              <a:t>The Impact of Organizational Culture on Infection Control</a:t>
            </a:r>
            <a:endParaRPr lang="en-US" dirty="0"/>
          </a:p>
        </p:txBody>
      </p:sp>
      <p:sp>
        <p:nvSpPr>
          <p:cNvPr id="3" name="Content Placeholder 2">
            <a:extLst>
              <a:ext uri="{FF2B5EF4-FFF2-40B4-BE49-F238E27FC236}">
                <a16:creationId xmlns:a16="http://schemas.microsoft.com/office/drawing/2014/main" id="{FFE742BE-A17B-6C2D-9413-CE9AC3BFB824}"/>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b="1" i="0" dirty="0">
                <a:solidFill>
                  <a:srgbClr val="111111"/>
                </a:solidFill>
                <a:effectLst/>
                <a:hlinkClick r:id="rId2"/>
              </a:rPr>
              <a:t>Communication</a:t>
            </a:r>
            <a:r>
              <a:rPr lang="en-US" b="0" i="0" dirty="0">
                <a:solidFill>
                  <a:srgbClr val="111111"/>
                </a:solidFill>
                <a:effectLst/>
                <a:hlinkClick r:id="rId2"/>
              </a:rPr>
              <a:t>: Open and clear communication channels help disseminate IPC guidelines effectively</a:t>
            </a:r>
            <a:r>
              <a:rPr lang="en-US" b="0" i="0" baseline="30000" dirty="0">
                <a:solidFill>
                  <a:srgbClr val="111111"/>
                </a:solidFill>
                <a:effectLst/>
                <a:hlinkClick r:id="rId2"/>
              </a:rPr>
              <a:t>1</a:t>
            </a:r>
            <a:r>
              <a:rPr lang="en-US" b="0" i="0" dirty="0">
                <a:solidFill>
                  <a:srgbClr val="111111"/>
                </a:solidFill>
                <a:effectLst/>
              </a:rPr>
              <a:t>.</a:t>
            </a:r>
          </a:p>
          <a:p>
            <a:pPr algn="l">
              <a:buFont typeface="Arial" panose="020B0604020202020204" pitchFamily="34" charset="0"/>
              <a:buChar char="•"/>
            </a:pPr>
            <a:r>
              <a:rPr lang="en-US" b="1" i="0" dirty="0">
                <a:solidFill>
                  <a:srgbClr val="111111"/>
                </a:solidFill>
                <a:effectLst/>
                <a:hlinkClick r:id="rId2"/>
              </a:rPr>
              <a:t>Education and Training</a:t>
            </a:r>
            <a:r>
              <a:rPr lang="en-US" b="0" i="0" dirty="0">
                <a:solidFill>
                  <a:srgbClr val="111111"/>
                </a:solidFill>
                <a:effectLst/>
                <a:hlinkClick r:id="rId2"/>
              </a:rPr>
              <a:t>: Continuous learning opportunities ensure that staff are up-to-date with the latest IPC practices</a:t>
            </a:r>
            <a:r>
              <a:rPr lang="en-US" b="0" i="0" baseline="30000" dirty="0">
                <a:solidFill>
                  <a:srgbClr val="111111"/>
                </a:solidFill>
                <a:effectLst/>
                <a:hlinkClick r:id="rId2"/>
              </a:rPr>
              <a:t>1</a:t>
            </a:r>
            <a:r>
              <a:rPr lang="en-US" b="0" i="0" dirty="0">
                <a:solidFill>
                  <a:srgbClr val="111111"/>
                </a:solidFill>
                <a:effectLst/>
              </a:rPr>
              <a:t>.</a:t>
            </a:r>
          </a:p>
          <a:p>
            <a:pPr algn="l">
              <a:buFont typeface="Arial" panose="020B0604020202020204" pitchFamily="34" charset="0"/>
              <a:buChar char="•"/>
            </a:pPr>
            <a:r>
              <a:rPr lang="en-US" b="1" i="0" dirty="0">
                <a:solidFill>
                  <a:srgbClr val="111111"/>
                </a:solidFill>
                <a:effectLst/>
                <a:hlinkClick r:id="rId2"/>
              </a:rPr>
              <a:t>Feedback and Improvement</a:t>
            </a:r>
            <a:r>
              <a:rPr lang="en-US" b="0" i="0" dirty="0">
                <a:solidFill>
                  <a:srgbClr val="111111"/>
                </a:solidFill>
                <a:effectLst/>
                <a:hlinkClick r:id="rId2"/>
              </a:rPr>
              <a:t>: Regular feedback mechanisms allow for the monitoring and enhancement of IPC strategies</a:t>
            </a:r>
            <a:r>
              <a:rPr lang="en-US" b="0" i="0" baseline="30000" dirty="0">
                <a:solidFill>
                  <a:srgbClr val="111111"/>
                </a:solidFill>
                <a:effectLst/>
                <a:hlinkClick r:id="rId2"/>
              </a:rPr>
              <a:t>1</a:t>
            </a:r>
            <a:r>
              <a:rPr lang="en-US" b="0" i="0" dirty="0">
                <a:solidFill>
                  <a:srgbClr val="111111"/>
                </a:solidFill>
                <a:effectLst/>
              </a:rPr>
              <a:t>.</a:t>
            </a:r>
          </a:p>
          <a:p>
            <a:pPr algn="l"/>
            <a:r>
              <a:rPr lang="en-US" b="0" i="0" dirty="0">
                <a:solidFill>
                  <a:srgbClr val="111111"/>
                </a:solidFill>
                <a:effectLst/>
                <a:hlinkClick r:id="rId2"/>
              </a:rPr>
              <a:t>Studies have shown that safety culture improvements are often linked to successful interventions, suggesting a bidirectional relationship where a positive culture contributes to IPC success and effective interventions enhance the culture</a:t>
            </a:r>
            <a:r>
              <a:rPr lang="en-US" b="0" i="0" baseline="30000" dirty="0">
                <a:solidFill>
                  <a:srgbClr val="111111"/>
                </a:solidFill>
                <a:effectLst/>
                <a:hlinkClick r:id="rId2"/>
              </a:rPr>
              <a:t>1</a:t>
            </a:r>
            <a:r>
              <a:rPr lang="en-US" b="0" i="0" dirty="0">
                <a:solidFill>
                  <a:srgbClr val="111111"/>
                </a:solidFill>
                <a:effectLst/>
              </a:rPr>
              <a:t>. </a:t>
            </a:r>
            <a:r>
              <a:rPr lang="en-US" b="0" i="0" dirty="0">
                <a:solidFill>
                  <a:srgbClr val="111111"/>
                </a:solidFill>
                <a:effectLst/>
                <a:hlinkClick r:id="rId2"/>
              </a:rPr>
              <a:t>However, challenges remain in empirically establishing these relationships due to methodological limitations in current research</a:t>
            </a:r>
            <a:r>
              <a:rPr lang="en-US" b="0" i="0" baseline="30000" dirty="0">
                <a:solidFill>
                  <a:srgbClr val="111111"/>
                </a:solidFill>
                <a:effectLst/>
                <a:hlinkClick r:id="rId2"/>
              </a:rPr>
              <a:t>1</a:t>
            </a:r>
            <a:r>
              <a:rPr lang="en-US" b="0" i="0" dirty="0">
                <a:solidFill>
                  <a:srgbClr val="111111"/>
                </a:solidFill>
                <a:effectLst/>
              </a:rPr>
              <a:t>.</a:t>
            </a:r>
          </a:p>
          <a:p>
            <a:endParaRPr lang="en-US" dirty="0"/>
          </a:p>
        </p:txBody>
      </p:sp>
    </p:spTree>
    <p:extLst>
      <p:ext uri="{BB962C8B-B14F-4D97-AF65-F5344CB8AC3E}">
        <p14:creationId xmlns:p14="http://schemas.microsoft.com/office/powerpoint/2010/main" val="30221938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56219-2304-D3AA-2DC5-8EF2D7C93DD2}"/>
              </a:ext>
            </a:extLst>
          </p:cNvPr>
          <p:cNvSpPr>
            <a:spLocks noGrp="1"/>
          </p:cNvSpPr>
          <p:nvPr>
            <p:ph type="title"/>
          </p:nvPr>
        </p:nvSpPr>
        <p:spPr/>
        <p:txBody>
          <a:bodyPr/>
          <a:lstStyle/>
          <a:p>
            <a:r>
              <a:rPr lang="en-US" i="0" dirty="0">
                <a:solidFill>
                  <a:srgbClr val="374151"/>
                </a:solidFill>
                <a:effectLst/>
              </a:rPr>
              <a:t>Case Studies</a:t>
            </a:r>
            <a:endParaRPr lang="en-US" dirty="0"/>
          </a:p>
        </p:txBody>
      </p:sp>
      <p:sp>
        <p:nvSpPr>
          <p:cNvPr id="3" name="Content Placeholder 2">
            <a:extLst>
              <a:ext uri="{FF2B5EF4-FFF2-40B4-BE49-F238E27FC236}">
                <a16:creationId xmlns:a16="http://schemas.microsoft.com/office/drawing/2014/main" id="{09E7364A-2CB2-F187-6990-8E22C54D82AB}"/>
              </a:ext>
            </a:extLst>
          </p:cNvPr>
          <p:cNvSpPr>
            <a:spLocks noGrp="1"/>
          </p:cNvSpPr>
          <p:nvPr>
            <p:ph idx="1"/>
          </p:nvPr>
        </p:nvSpPr>
        <p:spPr/>
        <p:txBody>
          <a:bodyPr/>
          <a:lstStyle/>
          <a:p>
            <a:pPr algn="l">
              <a:buFont typeface="Arial" panose="020B0604020202020204" pitchFamily="34" charset="0"/>
              <a:buChar char="•"/>
            </a:pPr>
            <a:r>
              <a:rPr lang="en-US" b="0" i="0" dirty="0">
                <a:solidFill>
                  <a:srgbClr val="374151"/>
                </a:solidFill>
                <a:effectLst/>
              </a:rPr>
              <a:t>Present case studies showcasing the successful integration of social and behavioral sciences in infection control</a:t>
            </a:r>
          </a:p>
          <a:p>
            <a:pPr algn="l">
              <a:buFont typeface="Arial" panose="020B0604020202020204" pitchFamily="34" charset="0"/>
              <a:buChar char="•"/>
            </a:pPr>
            <a:r>
              <a:rPr lang="en-US" b="0" i="0" dirty="0">
                <a:solidFill>
                  <a:srgbClr val="374151"/>
                </a:solidFill>
                <a:effectLst/>
              </a:rPr>
              <a:t>Discuss the outcomes and lessons learned</a:t>
            </a:r>
          </a:p>
          <a:p>
            <a:r>
              <a:rPr lang="en-US" dirty="0">
                <a:hlinkClick r:id="rId2"/>
              </a:rPr>
              <a:t>https://aricjournal.biomedcentral.com/articles/10.1186/s13756-020-0695-z</a:t>
            </a:r>
            <a:endParaRPr lang="en-US" dirty="0"/>
          </a:p>
          <a:p>
            <a:endParaRPr lang="en-US" dirty="0"/>
          </a:p>
        </p:txBody>
      </p:sp>
    </p:spTree>
    <p:extLst>
      <p:ext uri="{BB962C8B-B14F-4D97-AF65-F5344CB8AC3E}">
        <p14:creationId xmlns:p14="http://schemas.microsoft.com/office/powerpoint/2010/main" val="3359264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DD4FB-49E1-0E87-F7CF-F523A66B6E9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AE1389B-E192-AFAC-E694-683AB9AD1D20}"/>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333333"/>
                </a:solidFill>
                <a:effectLst/>
                <a:latin typeface="proximanova"/>
              </a:rPr>
              <a:t>Understanding the etiology, treatment, and prevention of disease requires integrating proximate biomedical processes as well as the </a:t>
            </a:r>
            <a:r>
              <a:rPr lang="en-US" b="0" i="0" u="sng" dirty="0">
                <a:solidFill>
                  <a:srgbClr val="333333"/>
                </a:solidFill>
                <a:effectLst/>
                <a:latin typeface="proximanova"/>
              </a:rPr>
              <a:t>underlying social determinants and bio-psycho-social factors </a:t>
            </a:r>
            <a:r>
              <a:rPr lang="en-US" b="0" i="0" dirty="0">
                <a:solidFill>
                  <a:srgbClr val="333333"/>
                </a:solidFill>
                <a:effectLst/>
                <a:latin typeface="proximanova"/>
              </a:rPr>
              <a:t>associated with emerging infectious diseases. </a:t>
            </a:r>
          </a:p>
          <a:p>
            <a:pPr algn="l">
              <a:buFont typeface="Arial" panose="020B0604020202020204" pitchFamily="34" charset="0"/>
              <a:buChar char="•"/>
            </a:pPr>
            <a:r>
              <a:rPr lang="en-US" b="0" i="0" dirty="0">
                <a:solidFill>
                  <a:srgbClr val="333333"/>
                </a:solidFill>
                <a:effectLst/>
                <a:latin typeface="proximanova"/>
              </a:rPr>
              <a:t>Although chronic disease has received more attention in social research to date, </a:t>
            </a:r>
            <a:r>
              <a:rPr lang="en-US" b="0" i="0" u="sng" dirty="0">
                <a:solidFill>
                  <a:srgbClr val="333333"/>
                </a:solidFill>
                <a:effectLst/>
                <a:latin typeface="proximanova"/>
              </a:rPr>
              <a:t>social factors may be equally if not more decisive in the emergence and re-emergence of infectious disease</a:t>
            </a:r>
            <a:r>
              <a:rPr lang="en-US" b="0" i="0" dirty="0">
                <a:solidFill>
                  <a:srgbClr val="333333"/>
                </a:solidFill>
                <a:effectLst/>
                <a:latin typeface="proximanova"/>
              </a:rPr>
              <a:t>.</a:t>
            </a:r>
            <a:endParaRPr lang="en-US" b="0" i="0" dirty="0">
              <a:solidFill>
                <a:srgbClr val="374151"/>
              </a:solidFill>
              <a:effectLst/>
              <a:latin typeface="Söhne"/>
            </a:endParaRPr>
          </a:p>
          <a:p>
            <a:pPr algn="l">
              <a:buFont typeface="Arial" panose="020B0604020202020204" pitchFamily="34" charset="0"/>
              <a:buChar char="•"/>
            </a:pPr>
            <a:r>
              <a:rPr lang="en-US" b="0" i="0" dirty="0">
                <a:solidFill>
                  <a:srgbClr val="374151"/>
                </a:solidFill>
                <a:effectLst/>
                <a:latin typeface="Söhne"/>
              </a:rPr>
              <a:t>Importance of understanding human behavior for effective prevention strategies</a:t>
            </a:r>
          </a:p>
          <a:p>
            <a:endParaRPr lang="en-US" dirty="0"/>
          </a:p>
        </p:txBody>
      </p:sp>
    </p:spTree>
    <p:extLst>
      <p:ext uri="{BB962C8B-B14F-4D97-AF65-F5344CB8AC3E}">
        <p14:creationId xmlns:p14="http://schemas.microsoft.com/office/powerpoint/2010/main" val="29047773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C62EA-C19E-515D-591E-66D231655269}"/>
              </a:ext>
            </a:extLst>
          </p:cNvPr>
          <p:cNvSpPr>
            <a:spLocks noGrp="1"/>
          </p:cNvSpPr>
          <p:nvPr>
            <p:ph type="title"/>
          </p:nvPr>
        </p:nvSpPr>
        <p:spPr/>
        <p:txBody>
          <a:bodyPr/>
          <a:lstStyle/>
          <a:p>
            <a:r>
              <a:rPr lang="en-US" i="0" dirty="0">
                <a:solidFill>
                  <a:srgbClr val="374151"/>
                </a:solidFill>
                <a:effectLst/>
              </a:rPr>
              <a:t>Ethical Considerations</a:t>
            </a:r>
            <a:endParaRPr lang="en-US" dirty="0"/>
          </a:p>
        </p:txBody>
      </p:sp>
      <p:sp>
        <p:nvSpPr>
          <p:cNvPr id="3" name="Content Placeholder 2">
            <a:extLst>
              <a:ext uri="{FF2B5EF4-FFF2-40B4-BE49-F238E27FC236}">
                <a16:creationId xmlns:a16="http://schemas.microsoft.com/office/drawing/2014/main" id="{C03C9FE5-FE16-82E5-06CA-4E60A8BCE499}"/>
              </a:ext>
            </a:extLst>
          </p:cNvPr>
          <p:cNvSpPr>
            <a:spLocks noGrp="1"/>
          </p:cNvSpPr>
          <p:nvPr>
            <p:ph idx="1"/>
          </p:nvPr>
        </p:nvSpPr>
        <p:spPr/>
        <p:txBody>
          <a:bodyPr>
            <a:normAutofit fontScale="85000" lnSpcReduction="20000"/>
          </a:bodyPr>
          <a:lstStyle/>
          <a:p>
            <a:pPr algn="l"/>
            <a:r>
              <a:rPr lang="en-US" b="0" i="0" dirty="0">
                <a:solidFill>
                  <a:srgbClr val="111111"/>
                </a:solidFill>
                <a:effectLst/>
                <a:latin typeface="-apple-system"/>
              </a:rPr>
              <a:t>In healthcare settings, ensuring </a:t>
            </a:r>
            <a:r>
              <a:rPr lang="en-US" b="1" i="0" dirty="0">
                <a:solidFill>
                  <a:srgbClr val="111111"/>
                </a:solidFill>
                <a:effectLst/>
                <a:latin typeface="-apple-system"/>
              </a:rPr>
              <a:t>equity</a:t>
            </a:r>
            <a:r>
              <a:rPr lang="en-US" b="0" i="0" dirty="0">
                <a:solidFill>
                  <a:srgbClr val="111111"/>
                </a:solidFill>
                <a:effectLst/>
                <a:latin typeface="-apple-system"/>
              </a:rPr>
              <a:t> is essential to promote fair and just access to care for all individuals, regardless of their background or circumstances. Here are some ethical principles and strategies that healthcare organizations can adopt to enhance equity in their interventions:</a:t>
            </a:r>
          </a:p>
          <a:p>
            <a:pPr algn="l">
              <a:buFont typeface="+mj-lt"/>
              <a:buAutoNum type="arabicPeriod"/>
            </a:pPr>
            <a:r>
              <a:rPr lang="en-US" b="1" i="0" dirty="0">
                <a:solidFill>
                  <a:srgbClr val="111111"/>
                </a:solidFill>
                <a:effectLst/>
                <a:latin typeface="-apple-system"/>
              </a:rPr>
              <a:t>Embrace Equity as Foundational</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Recognize that equity should be at the core of all decision-making processes.</a:t>
            </a:r>
          </a:p>
          <a:p>
            <a:pPr marL="742950" lvl="1" indent="-285750" algn="l">
              <a:buFont typeface="+mj-lt"/>
              <a:buAutoNum type="arabicPeriod"/>
            </a:pPr>
            <a:r>
              <a:rPr lang="en-US" b="0" i="0" dirty="0">
                <a:solidFill>
                  <a:srgbClr val="111111"/>
                </a:solidFill>
                <a:effectLst/>
                <a:latin typeface="-apple-system"/>
              </a:rPr>
              <a:t>Prioritize equitable outcomes over equal treatment.</a:t>
            </a:r>
          </a:p>
          <a:p>
            <a:pPr algn="l">
              <a:buFont typeface="+mj-lt"/>
              <a:buAutoNum type="arabicPeriod"/>
            </a:pPr>
            <a:r>
              <a:rPr lang="en-US" b="1" i="0" dirty="0">
                <a:solidFill>
                  <a:srgbClr val="111111"/>
                </a:solidFill>
                <a:effectLst/>
                <a:latin typeface="-apple-system"/>
              </a:rPr>
              <a:t>Embody Anti-Racism and Anti-Oppression</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Actively address systemic racism, discrimination, and bias.</a:t>
            </a:r>
          </a:p>
          <a:p>
            <a:pPr marL="742950" lvl="1" indent="-285750" algn="l">
              <a:buFont typeface="+mj-lt"/>
              <a:buAutoNum type="arabicPeriod"/>
            </a:pPr>
            <a:r>
              <a:rPr lang="en-US" b="0" i="0" dirty="0">
                <a:solidFill>
                  <a:srgbClr val="111111"/>
                </a:solidFill>
                <a:effectLst/>
                <a:latin typeface="-apple-system"/>
              </a:rPr>
              <a:t>Create a safe and inclusive environment for patients and staff.</a:t>
            </a:r>
          </a:p>
          <a:p>
            <a:pPr algn="l">
              <a:buFont typeface="+mj-lt"/>
              <a:buAutoNum type="arabicPeriod"/>
            </a:pPr>
            <a:r>
              <a:rPr lang="en-US" b="1" i="0" dirty="0">
                <a:solidFill>
                  <a:srgbClr val="111111"/>
                </a:solidFill>
                <a:effectLst/>
                <a:latin typeface="-apple-system"/>
              </a:rPr>
              <a:t>Establish and Maintain Infrastructure</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Develop policies, procedures, and structures that promote equity.</a:t>
            </a:r>
          </a:p>
          <a:p>
            <a:pPr marL="742950" lvl="1" indent="-285750" algn="l">
              <a:buFont typeface="+mj-lt"/>
              <a:buAutoNum type="arabicPeriod"/>
            </a:pPr>
            <a:r>
              <a:rPr lang="en-US" b="0" i="0" dirty="0">
                <a:solidFill>
                  <a:srgbClr val="111111"/>
                </a:solidFill>
                <a:effectLst/>
                <a:latin typeface="-apple-system"/>
              </a:rPr>
              <a:t>Allocate resources to address disparities and social determinants of health.</a:t>
            </a:r>
          </a:p>
          <a:p>
            <a:endParaRPr lang="en-US" dirty="0"/>
          </a:p>
        </p:txBody>
      </p:sp>
    </p:spTree>
    <p:extLst>
      <p:ext uri="{BB962C8B-B14F-4D97-AF65-F5344CB8AC3E}">
        <p14:creationId xmlns:p14="http://schemas.microsoft.com/office/powerpoint/2010/main" val="32570244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BEF90-8C17-0AE0-C1BF-FB181315AC45}"/>
              </a:ext>
            </a:extLst>
          </p:cNvPr>
          <p:cNvSpPr>
            <a:spLocks noGrp="1"/>
          </p:cNvSpPr>
          <p:nvPr>
            <p:ph type="title"/>
          </p:nvPr>
        </p:nvSpPr>
        <p:spPr/>
        <p:txBody>
          <a:bodyPr/>
          <a:lstStyle/>
          <a:p>
            <a:r>
              <a:rPr lang="en-US" i="0" dirty="0">
                <a:solidFill>
                  <a:srgbClr val="374151"/>
                </a:solidFill>
                <a:effectLst/>
              </a:rPr>
              <a:t>Ethical Considerations</a:t>
            </a:r>
            <a:endParaRPr lang="en-US" dirty="0"/>
          </a:p>
        </p:txBody>
      </p:sp>
      <p:sp>
        <p:nvSpPr>
          <p:cNvPr id="3" name="Content Placeholder 2">
            <a:extLst>
              <a:ext uri="{FF2B5EF4-FFF2-40B4-BE49-F238E27FC236}">
                <a16:creationId xmlns:a16="http://schemas.microsoft.com/office/drawing/2014/main" id="{3DEDAC93-9796-0026-EA3E-861D8872BE65}"/>
              </a:ext>
            </a:extLst>
          </p:cNvPr>
          <p:cNvSpPr>
            <a:spLocks noGrp="1"/>
          </p:cNvSpPr>
          <p:nvPr>
            <p:ph idx="1"/>
          </p:nvPr>
        </p:nvSpPr>
        <p:spPr/>
        <p:txBody>
          <a:bodyPr>
            <a:normAutofit fontScale="92500" lnSpcReduction="20000"/>
          </a:bodyPr>
          <a:lstStyle/>
          <a:p>
            <a:pPr marL="0" indent="0" algn="l">
              <a:buNone/>
            </a:pPr>
            <a:r>
              <a:rPr lang="en-US" b="1" i="0" dirty="0">
                <a:solidFill>
                  <a:srgbClr val="111111"/>
                </a:solidFill>
                <a:effectLst/>
                <a:latin typeface="-apple-system"/>
              </a:rPr>
              <a:t>4. Communicate Effectively</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Use culturally competent communication methods.</a:t>
            </a:r>
          </a:p>
          <a:p>
            <a:pPr marL="742950" lvl="1" indent="-285750" algn="l">
              <a:buFont typeface="+mj-lt"/>
              <a:buAutoNum type="arabicPeriod"/>
            </a:pPr>
            <a:r>
              <a:rPr lang="en-US" b="0" i="0" dirty="0">
                <a:solidFill>
                  <a:srgbClr val="111111"/>
                </a:solidFill>
                <a:effectLst/>
                <a:latin typeface="-apple-system"/>
              </a:rPr>
              <a:t>Ensure information reaches all populations, including marginalized communities.</a:t>
            </a:r>
          </a:p>
          <a:p>
            <a:pPr marL="0" indent="0" algn="l">
              <a:buNone/>
            </a:pPr>
            <a:r>
              <a:rPr lang="en-US" b="1" i="0" dirty="0">
                <a:solidFill>
                  <a:srgbClr val="111111"/>
                </a:solidFill>
                <a:effectLst/>
                <a:latin typeface="-apple-system"/>
              </a:rPr>
              <a:t>5. Engage Communities and Mobilize Partners</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Involve community members in decision-making processes.</a:t>
            </a:r>
          </a:p>
          <a:p>
            <a:pPr marL="742950" lvl="1" indent="-285750" algn="l">
              <a:buFont typeface="+mj-lt"/>
              <a:buAutoNum type="arabicPeriod"/>
            </a:pPr>
            <a:r>
              <a:rPr lang="en-US" b="0" i="0" dirty="0">
                <a:solidFill>
                  <a:srgbClr val="111111"/>
                </a:solidFill>
                <a:effectLst/>
                <a:latin typeface="-apple-system"/>
              </a:rPr>
              <a:t>Collaborate with community organizations to address health disparities.</a:t>
            </a:r>
          </a:p>
          <a:p>
            <a:pPr marL="0" indent="0" algn="l">
              <a:buNone/>
            </a:pPr>
            <a:r>
              <a:rPr lang="en-US" b="1" i="0" dirty="0">
                <a:solidFill>
                  <a:srgbClr val="111111"/>
                </a:solidFill>
                <a:effectLst/>
                <a:latin typeface="-apple-system"/>
              </a:rPr>
              <a:t>6. Address Structural and Social Determinants of Health</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Recognize that health outcomes are influenced by factors beyond clinical care.</a:t>
            </a:r>
          </a:p>
          <a:p>
            <a:pPr marL="742950" lvl="1" indent="-285750" algn="l">
              <a:buFont typeface="+mj-lt"/>
              <a:buAutoNum type="arabicPeriod"/>
            </a:pPr>
            <a:r>
              <a:rPr lang="en-US" b="0" i="0" dirty="0">
                <a:solidFill>
                  <a:srgbClr val="111111"/>
                </a:solidFill>
                <a:effectLst/>
                <a:latin typeface="-apple-system"/>
              </a:rPr>
              <a:t>Address social, economic, and environmental determinants.</a:t>
            </a:r>
          </a:p>
          <a:p>
            <a:pPr marL="0" indent="0" algn="l">
              <a:buNone/>
            </a:pPr>
            <a:r>
              <a:rPr lang="en-US" b="1" i="0" dirty="0">
                <a:solidFill>
                  <a:srgbClr val="111111"/>
                </a:solidFill>
                <a:effectLst/>
                <a:latin typeface="-apple-system"/>
              </a:rPr>
              <a:t>7. Apply Equitable Evaluation Approaches</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Regularly assess the impact of interventions on different populations.</a:t>
            </a:r>
          </a:p>
          <a:p>
            <a:pPr marL="742950" lvl="1" indent="-285750" algn="l">
              <a:buFont typeface="+mj-lt"/>
              <a:buAutoNum type="arabicPeriod"/>
            </a:pPr>
            <a:r>
              <a:rPr lang="en-US" b="0" i="0" dirty="0">
                <a:solidFill>
                  <a:srgbClr val="111111"/>
                </a:solidFill>
                <a:effectLst/>
                <a:latin typeface="-apple-system"/>
              </a:rPr>
              <a:t>Adjust strategies as needed to reduce disparities.</a:t>
            </a:r>
          </a:p>
          <a:p>
            <a:endParaRPr lang="en-US" dirty="0"/>
          </a:p>
        </p:txBody>
      </p:sp>
    </p:spTree>
    <p:extLst>
      <p:ext uri="{BB962C8B-B14F-4D97-AF65-F5344CB8AC3E}">
        <p14:creationId xmlns:p14="http://schemas.microsoft.com/office/powerpoint/2010/main" val="144705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5D648-F5BA-D248-43B6-F10E83CE3CDC}"/>
              </a:ext>
            </a:extLst>
          </p:cNvPr>
          <p:cNvSpPr>
            <a:spLocks noGrp="1"/>
          </p:cNvSpPr>
          <p:nvPr>
            <p:ph type="title"/>
          </p:nvPr>
        </p:nvSpPr>
        <p:spPr/>
        <p:txBody>
          <a:bodyPr/>
          <a:lstStyle/>
          <a:p>
            <a:r>
              <a:rPr lang="en-US" i="0" dirty="0">
                <a:solidFill>
                  <a:srgbClr val="374151"/>
                </a:solidFill>
                <a:effectLst/>
              </a:rPr>
              <a:t>Ethical Considerations</a:t>
            </a:r>
            <a:endParaRPr lang="en-US" dirty="0"/>
          </a:p>
        </p:txBody>
      </p:sp>
      <p:sp>
        <p:nvSpPr>
          <p:cNvPr id="3" name="Content Placeholder 2">
            <a:extLst>
              <a:ext uri="{FF2B5EF4-FFF2-40B4-BE49-F238E27FC236}">
                <a16:creationId xmlns:a16="http://schemas.microsoft.com/office/drawing/2014/main" id="{F73BAA48-1BAA-284A-23F9-4FC8DE11E6CB}"/>
              </a:ext>
            </a:extLst>
          </p:cNvPr>
          <p:cNvSpPr>
            <a:spLocks noGrp="1"/>
          </p:cNvSpPr>
          <p:nvPr>
            <p:ph idx="1"/>
          </p:nvPr>
        </p:nvSpPr>
        <p:spPr/>
        <p:txBody>
          <a:bodyPr>
            <a:normAutofit fontScale="85000" lnSpcReduction="20000"/>
          </a:bodyPr>
          <a:lstStyle/>
          <a:p>
            <a:pPr algn="l"/>
            <a:r>
              <a:rPr lang="en-US" b="0" i="0" dirty="0">
                <a:solidFill>
                  <a:srgbClr val="111111"/>
                </a:solidFill>
                <a:effectLst/>
                <a:latin typeface="-apple-system"/>
              </a:rPr>
              <a:t>By adhering to these principles, healthcare settings can work toward achieving health equity while minimizing harm. </a:t>
            </a:r>
            <a:r>
              <a:rPr lang="en-US" b="0" i="0" dirty="0">
                <a:solidFill>
                  <a:srgbClr val="111111"/>
                </a:solidFill>
                <a:effectLst/>
                <a:latin typeface="-apple-system"/>
                <a:hlinkClick r:id="rId2"/>
              </a:rPr>
              <a:t>Remember that promoting equity is an ongoing process that requires continuous evaluation and improvement</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r>
              <a:rPr lang="en-US" b="0" i="0" dirty="0">
                <a:solidFill>
                  <a:srgbClr val="111111"/>
                </a:solidFill>
                <a:effectLst/>
                <a:latin typeface="-apple-system"/>
              </a:rPr>
              <a:t>Additionally, here are some practical steps to consider:</a:t>
            </a:r>
          </a:p>
          <a:p>
            <a:pPr algn="l">
              <a:buFont typeface="Arial" panose="020B0604020202020204" pitchFamily="34" charset="0"/>
              <a:buChar char="•"/>
            </a:pPr>
            <a:r>
              <a:rPr lang="en-US" b="1" i="0" dirty="0">
                <a:solidFill>
                  <a:srgbClr val="111111"/>
                </a:solidFill>
                <a:effectLst/>
                <a:latin typeface="-apple-system"/>
              </a:rPr>
              <a:t>Assess Workplace Equity</a:t>
            </a:r>
            <a:r>
              <a:rPr lang="en-US" b="0" i="0" dirty="0">
                <a:solidFill>
                  <a:srgbClr val="111111"/>
                </a:solidFill>
                <a:effectLst/>
                <a:latin typeface="-apple-system"/>
              </a:rPr>
              <a:t>:</a:t>
            </a:r>
          </a:p>
          <a:p>
            <a:pPr marL="742950" lvl="1" indent="-285750" algn="l">
              <a:buFont typeface="Arial" panose="020B0604020202020204" pitchFamily="34" charset="0"/>
              <a:buChar char="•"/>
            </a:pPr>
            <a:r>
              <a:rPr lang="en-US" b="0" i="0" dirty="0">
                <a:solidFill>
                  <a:srgbClr val="111111"/>
                </a:solidFill>
                <a:effectLst/>
                <a:latin typeface="-apple-system"/>
              </a:rPr>
              <a:t>Evaluate existing policies, practices, and organizational culture for equity gaps.</a:t>
            </a:r>
          </a:p>
          <a:p>
            <a:pPr marL="742950" lvl="1" indent="-285750" algn="l">
              <a:buFont typeface="Arial" panose="020B0604020202020204" pitchFamily="34" charset="0"/>
              <a:buChar char="•"/>
            </a:pPr>
            <a:r>
              <a:rPr lang="en-US" b="0" i="0" dirty="0">
                <a:solidFill>
                  <a:srgbClr val="111111"/>
                </a:solidFill>
                <a:effectLst/>
                <a:latin typeface="-apple-system"/>
                <a:hlinkClick r:id="rId3"/>
              </a:rPr>
              <a:t>Identify areas for improvement and implement changes from the top down</a:t>
            </a:r>
            <a:r>
              <a:rPr lang="en-US" b="0" i="0" baseline="30000" dirty="0">
                <a:solidFill>
                  <a:srgbClr val="111111"/>
                </a:solidFill>
                <a:effectLst/>
                <a:latin typeface="-apple-system"/>
                <a:hlinkClick r:id="rId3"/>
              </a:rPr>
              <a:t>2</a:t>
            </a:r>
            <a:r>
              <a:rPr lang="en-US" b="0" i="0" dirty="0">
                <a:solidFill>
                  <a:srgbClr val="111111"/>
                </a:solidFill>
                <a:effectLst/>
                <a:latin typeface="-apple-system"/>
              </a:rPr>
              <a:t>.</a:t>
            </a:r>
          </a:p>
          <a:p>
            <a:pPr algn="l">
              <a:buFont typeface="Arial" panose="020B0604020202020204" pitchFamily="34" charset="0"/>
              <a:buChar char="•"/>
            </a:pPr>
            <a:r>
              <a:rPr lang="en-US" b="1" i="0" dirty="0">
                <a:solidFill>
                  <a:srgbClr val="111111"/>
                </a:solidFill>
                <a:effectLst/>
                <a:latin typeface="-apple-system"/>
              </a:rPr>
              <a:t>Embed Equity in Practice and Innovation</a:t>
            </a:r>
            <a:r>
              <a:rPr lang="en-US" b="0" i="0" dirty="0">
                <a:solidFill>
                  <a:srgbClr val="111111"/>
                </a:solidFill>
                <a:effectLst/>
                <a:latin typeface="-apple-system"/>
              </a:rPr>
              <a:t>:</a:t>
            </a:r>
          </a:p>
          <a:p>
            <a:pPr marL="742950" lvl="1" indent="-285750" algn="l">
              <a:buFont typeface="Arial" panose="020B0604020202020204" pitchFamily="34" charset="0"/>
              <a:buChar char="•"/>
            </a:pPr>
            <a:r>
              <a:rPr lang="en-US" b="0" i="0" dirty="0">
                <a:solidFill>
                  <a:srgbClr val="111111"/>
                </a:solidFill>
                <a:effectLst/>
                <a:latin typeface="-apple-system"/>
              </a:rPr>
              <a:t>Ensure that equity considerations are integrated into all aspects of healthcare delivery.</a:t>
            </a:r>
          </a:p>
          <a:p>
            <a:pPr marL="742950" lvl="1" indent="-285750" algn="l">
              <a:buFont typeface="Arial" panose="020B0604020202020204" pitchFamily="34" charset="0"/>
              <a:buChar char="•"/>
            </a:pPr>
            <a:r>
              <a:rPr lang="en-US" b="0" i="0" dirty="0">
                <a:solidFill>
                  <a:srgbClr val="111111"/>
                </a:solidFill>
                <a:effectLst/>
                <a:latin typeface="-apple-system"/>
                <a:hlinkClick r:id="rId4"/>
              </a:rPr>
              <a:t>Innovate with marginalized and minoritized communities in mind</a:t>
            </a:r>
            <a:r>
              <a:rPr lang="en-US" b="0" i="0" baseline="30000" dirty="0">
                <a:solidFill>
                  <a:srgbClr val="111111"/>
                </a:solidFill>
                <a:effectLst/>
                <a:latin typeface="-apple-system"/>
                <a:hlinkClick r:id="rId4"/>
              </a:rPr>
              <a:t>3</a:t>
            </a:r>
            <a:r>
              <a:rPr lang="en-US" b="0" i="0" dirty="0">
                <a:solidFill>
                  <a:srgbClr val="111111"/>
                </a:solidFill>
                <a:effectLst/>
                <a:latin typeface="-apple-system"/>
              </a:rPr>
              <a:t>.</a:t>
            </a:r>
          </a:p>
          <a:p>
            <a:pPr algn="l"/>
            <a:r>
              <a:rPr lang="en-US" b="0" i="0" dirty="0">
                <a:solidFill>
                  <a:srgbClr val="111111"/>
                </a:solidFill>
                <a:effectLst/>
                <a:latin typeface="-apple-system"/>
              </a:rPr>
              <a:t>Remember, achieving health equity is a collective effort that involves healthcare providers, policymakers, and the community working together to create a fair and just healthcare system.</a:t>
            </a:r>
          </a:p>
          <a:p>
            <a:endParaRPr lang="en-US" dirty="0"/>
          </a:p>
        </p:txBody>
      </p:sp>
    </p:spTree>
    <p:extLst>
      <p:ext uri="{BB962C8B-B14F-4D97-AF65-F5344CB8AC3E}">
        <p14:creationId xmlns:p14="http://schemas.microsoft.com/office/powerpoint/2010/main" val="33779650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35A7-BCDA-2F90-44AC-398816A4A841}"/>
              </a:ext>
            </a:extLst>
          </p:cNvPr>
          <p:cNvSpPr>
            <a:spLocks noGrp="1"/>
          </p:cNvSpPr>
          <p:nvPr>
            <p:ph type="title"/>
          </p:nvPr>
        </p:nvSpPr>
        <p:spPr/>
        <p:txBody>
          <a:bodyPr/>
          <a:lstStyle/>
          <a:p>
            <a:r>
              <a:rPr lang="en-US" i="0" dirty="0">
                <a:solidFill>
                  <a:srgbClr val="374151"/>
                </a:solidFill>
                <a:effectLst/>
              </a:rPr>
              <a:t>Challenges and Opportunities</a:t>
            </a:r>
            <a:endParaRPr lang="en-US" dirty="0"/>
          </a:p>
        </p:txBody>
      </p:sp>
      <p:sp>
        <p:nvSpPr>
          <p:cNvPr id="3" name="Content Placeholder 2">
            <a:extLst>
              <a:ext uri="{FF2B5EF4-FFF2-40B4-BE49-F238E27FC236}">
                <a16:creationId xmlns:a16="http://schemas.microsoft.com/office/drawing/2014/main" id="{DDD83DE8-D267-DEFC-CFAA-015CB332CB03}"/>
              </a:ext>
            </a:extLst>
          </p:cNvPr>
          <p:cNvSpPr>
            <a:spLocks noGrp="1"/>
          </p:cNvSpPr>
          <p:nvPr>
            <p:ph idx="1"/>
          </p:nvPr>
        </p:nvSpPr>
        <p:spPr/>
        <p:txBody>
          <a:bodyPr>
            <a:normAutofit fontScale="92500" lnSpcReduction="20000"/>
          </a:bodyPr>
          <a:lstStyle/>
          <a:p>
            <a:pPr algn="l"/>
            <a:r>
              <a:rPr lang="en-US" b="0" i="0" dirty="0">
                <a:solidFill>
                  <a:srgbClr val="111111"/>
                </a:solidFill>
                <a:effectLst/>
                <a:latin typeface="-apple-system"/>
              </a:rPr>
              <a:t>Incorporating </a:t>
            </a:r>
            <a:r>
              <a:rPr lang="en-US" b="1" i="0" dirty="0">
                <a:solidFill>
                  <a:srgbClr val="111111"/>
                </a:solidFill>
                <a:effectLst/>
                <a:latin typeface="-apple-system"/>
              </a:rPr>
              <a:t>social and behavioral sciences</a:t>
            </a:r>
            <a:r>
              <a:rPr lang="en-US" b="0" i="0" dirty="0">
                <a:solidFill>
                  <a:srgbClr val="111111"/>
                </a:solidFill>
                <a:effectLst/>
                <a:latin typeface="-apple-system"/>
              </a:rPr>
              <a:t> into infection control within healthcare settings can be both crucial and challenging. Let’s explore some of the obstacles faced:</a:t>
            </a:r>
          </a:p>
          <a:p>
            <a:pPr algn="l">
              <a:buFont typeface="+mj-lt"/>
              <a:buAutoNum type="arabicPeriod"/>
            </a:pPr>
            <a:r>
              <a:rPr lang="en-US" b="0" i="0" dirty="0">
                <a:solidFill>
                  <a:srgbClr val="111111"/>
                </a:solidFill>
                <a:effectLst/>
                <a:latin typeface="-apple-system"/>
              </a:rPr>
              <a:t>**</a:t>
            </a:r>
            <a:r>
              <a:rPr lang="en-US" b="1" i="0" dirty="0">
                <a:solidFill>
                  <a:srgbClr val="111111"/>
                </a:solidFill>
                <a:effectLst/>
                <a:latin typeface="-apple-system"/>
              </a:rPr>
              <a:t>Risk Perception and Awareness</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Healthcare workers (HCWs) may have varying perceptions of infection risks. Some may underestimate the importance of infection prevention and control (IPC).</a:t>
            </a:r>
          </a:p>
          <a:p>
            <a:pPr marL="742950" lvl="1" indent="-285750" algn="l">
              <a:buFont typeface="+mj-lt"/>
              <a:buAutoNum type="arabicPeriod"/>
            </a:pPr>
            <a:r>
              <a:rPr lang="en-US" b="1" i="0" dirty="0">
                <a:solidFill>
                  <a:srgbClr val="111111"/>
                </a:solidFill>
                <a:effectLst/>
                <a:latin typeface="-apple-system"/>
              </a:rPr>
              <a:t>Solution</a:t>
            </a:r>
            <a:r>
              <a:rPr lang="en-US" b="0" i="0" dirty="0">
                <a:solidFill>
                  <a:srgbClr val="111111"/>
                </a:solidFill>
                <a:effectLst/>
                <a:latin typeface="-apple-system"/>
              </a:rPr>
              <a:t>: Continuous education and tailored communication can enhance awareness. </a:t>
            </a:r>
            <a:r>
              <a:rPr lang="en-US" b="0" i="0" dirty="0">
                <a:solidFill>
                  <a:srgbClr val="111111"/>
                </a:solidFill>
                <a:effectLst/>
                <a:latin typeface="-apple-system"/>
                <a:hlinkClick r:id="rId2"/>
              </a:rPr>
              <a:t>Highlighting the impact of IPC on patient safety is essential</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rPr>
              <a:t>Attitudes and Professional Responsibility</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Balancing IPC with other patient care aspects can be tricky. HCWs may prioritize different responsibilities.</a:t>
            </a:r>
          </a:p>
          <a:p>
            <a:pPr marL="742950" lvl="1" indent="-285750" algn="l">
              <a:buFont typeface="+mj-lt"/>
              <a:buAutoNum type="arabicPeriod"/>
            </a:pPr>
            <a:r>
              <a:rPr lang="en-US" b="1" i="0" dirty="0">
                <a:solidFill>
                  <a:srgbClr val="111111"/>
                </a:solidFill>
                <a:effectLst/>
                <a:latin typeface="-apple-system"/>
              </a:rPr>
              <a:t>Solution</a:t>
            </a:r>
            <a:r>
              <a:rPr lang="en-US" b="0" i="0" dirty="0">
                <a:solidFill>
                  <a:srgbClr val="111111"/>
                </a:solidFill>
                <a:effectLst/>
                <a:latin typeface="-apple-system"/>
              </a:rPr>
              <a:t>: Reinforce the belief that IPC is an integral part of professional duty. Encourage a culture where IPC aligns with overall pat</a:t>
            </a:r>
          </a:p>
          <a:p>
            <a:endParaRPr lang="en-US" dirty="0"/>
          </a:p>
        </p:txBody>
      </p:sp>
    </p:spTree>
    <p:extLst>
      <p:ext uri="{BB962C8B-B14F-4D97-AF65-F5344CB8AC3E}">
        <p14:creationId xmlns:p14="http://schemas.microsoft.com/office/powerpoint/2010/main" val="10685213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DF01C-7DAC-F534-DC7E-6EFDCEF1CFDE}"/>
              </a:ext>
            </a:extLst>
          </p:cNvPr>
          <p:cNvSpPr>
            <a:spLocks noGrp="1"/>
          </p:cNvSpPr>
          <p:nvPr>
            <p:ph type="title"/>
          </p:nvPr>
        </p:nvSpPr>
        <p:spPr/>
        <p:txBody>
          <a:bodyPr/>
          <a:lstStyle/>
          <a:p>
            <a:r>
              <a:rPr lang="en-US" i="0" dirty="0">
                <a:solidFill>
                  <a:srgbClr val="374151"/>
                </a:solidFill>
                <a:effectLst/>
              </a:rPr>
              <a:t>Challenges and Opportunities</a:t>
            </a:r>
            <a:endParaRPr lang="en-US" dirty="0"/>
          </a:p>
        </p:txBody>
      </p:sp>
      <p:sp>
        <p:nvSpPr>
          <p:cNvPr id="3" name="Content Placeholder 2">
            <a:extLst>
              <a:ext uri="{FF2B5EF4-FFF2-40B4-BE49-F238E27FC236}">
                <a16:creationId xmlns:a16="http://schemas.microsoft.com/office/drawing/2014/main" id="{4B6D3A9F-E171-22C6-389E-43A1C6E6A335}"/>
              </a:ext>
            </a:extLst>
          </p:cNvPr>
          <p:cNvSpPr>
            <a:spLocks noGrp="1"/>
          </p:cNvSpPr>
          <p:nvPr>
            <p:ph idx="1"/>
          </p:nvPr>
        </p:nvSpPr>
        <p:spPr/>
        <p:txBody>
          <a:bodyPr>
            <a:normAutofit fontScale="70000" lnSpcReduction="20000"/>
          </a:bodyPr>
          <a:lstStyle/>
          <a:p>
            <a:pPr marL="0" indent="0" algn="l">
              <a:buNone/>
            </a:pPr>
            <a:r>
              <a:rPr lang="en-US" b="1" i="0" dirty="0">
                <a:solidFill>
                  <a:srgbClr val="111111"/>
                </a:solidFill>
                <a:effectLst/>
                <a:latin typeface="-apple-system"/>
              </a:rPr>
              <a:t>3. Decision-Making Process</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Individual GPs (general practitioners) make decisions based on risk assessments and sustainability considerations.</a:t>
            </a:r>
          </a:p>
          <a:p>
            <a:pPr marL="742950" lvl="1" indent="-285750" algn="l">
              <a:buFont typeface="+mj-lt"/>
              <a:buAutoNum type="arabicPeriod"/>
            </a:pPr>
            <a:r>
              <a:rPr lang="en-US" b="1" i="0" dirty="0">
                <a:solidFill>
                  <a:srgbClr val="111111"/>
                </a:solidFill>
                <a:effectLst/>
                <a:latin typeface="-apple-system"/>
              </a:rPr>
              <a:t>Solution</a:t>
            </a:r>
            <a:r>
              <a:rPr lang="en-US" b="0" i="0" dirty="0">
                <a:solidFill>
                  <a:srgbClr val="111111"/>
                </a:solidFill>
                <a:effectLst/>
                <a:latin typeface="-apple-system"/>
              </a:rPr>
              <a:t>: Incorporate decision-making tools for HCWs. </a:t>
            </a:r>
            <a:r>
              <a:rPr lang="en-US" b="0" i="0" dirty="0">
                <a:solidFill>
                  <a:srgbClr val="111111"/>
                </a:solidFill>
                <a:effectLst/>
                <a:latin typeface="-apple-system"/>
                <a:hlinkClick r:id="rId2"/>
              </a:rPr>
              <a:t>Provide guidelines that balance IPC with patient care</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4. Social Norms and Influence</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The practice team’s social context can impact IPC behaviors. Peer influence plays a role.</a:t>
            </a:r>
          </a:p>
          <a:p>
            <a:pPr marL="742950" lvl="1" indent="-285750" algn="l">
              <a:buFont typeface="+mj-lt"/>
              <a:buAutoNum type="arabicPeriod"/>
            </a:pPr>
            <a:r>
              <a:rPr lang="en-US" b="1" i="0" dirty="0">
                <a:solidFill>
                  <a:srgbClr val="111111"/>
                </a:solidFill>
                <a:effectLst/>
                <a:latin typeface="-apple-system"/>
              </a:rPr>
              <a:t>Solution</a:t>
            </a:r>
            <a:r>
              <a:rPr lang="en-US" b="0" i="0" dirty="0">
                <a:solidFill>
                  <a:srgbClr val="111111"/>
                </a:solidFill>
                <a:effectLst/>
                <a:latin typeface="-apple-system"/>
              </a:rPr>
              <a:t>: Foster a culture of IPC through knowledge-sharing, teamwork, and positive reinforcement within the practice team.</a:t>
            </a:r>
          </a:p>
          <a:p>
            <a:pPr marL="0" indent="0" algn="l">
              <a:buNone/>
            </a:pPr>
            <a:r>
              <a:rPr lang="en-US" b="1" i="0" dirty="0">
                <a:solidFill>
                  <a:srgbClr val="111111"/>
                </a:solidFill>
                <a:effectLst/>
                <a:latin typeface="-apple-system"/>
              </a:rPr>
              <a:t>5. Environmental Context and Resource Availability</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GP practice building layout and limited IPC resources can hinder compliance.</a:t>
            </a:r>
          </a:p>
          <a:p>
            <a:pPr marL="742950" lvl="1" indent="-285750" algn="l">
              <a:buFont typeface="+mj-lt"/>
              <a:buAutoNum type="arabicPeriod"/>
            </a:pPr>
            <a:r>
              <a:rPr lang="en-US" b="1" i="0" dirty="0">
                <a:solidFill>
                  <a:srgbClr val="111111"/>
                </a:solidFill>
                <a:effectLst/>
                <a:latin typeface="-apple-system"/>
              </a:rPr>
              <a:t>Solution</a:t>
            </a:r>
            <a:r>
              <a:rPr lang="en-US" b="0" i="0" dirty="0">
                <a:solidFill>
                  <a:srgbClr val="111111"/>
                </a:solidFill>
                <a:effectLst/>
                <a:latin typeface="-apple-system"/>
              </a:rPr>
              <a:t>: Address physical environment barriers. </a:t>
            </a:r>
            <a:r>
              <a:rPr lang="en-US" b="0" i="0" dirty="0">
                <a:solidFill>
                  <a:srgbClr val="111111"/>
                </a:solidFill>
                <a:effectLst/>
                <a:latin typeface="-apple-system"/>
                <a:hlinkClick r:id="rId2"/>
              </a:rPr>
              <a:t>Ensure adequate IPC resources and materials are accessible</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6. Social Science Infrastructure</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The current infrastructure is not optimized for infectious disease outbreak response.</a:t>
            </a:r>
          </a:p>
          <a:p>
            <a:pPr marL="742950" lvl="1" indent="-285750" algn="l">
              <a:buFont typeface="+mj-lt"/>
              <a:buAutoNum type="arabicPeriod"/>
            </a:pPr>
            <a:r>
              <a:rPr lang="en-US" b="1" i="0" dirty="0">
                <a:solidFill>
                  <a:srgbClr val="111111"/>
                </a:solidFill>
                <a:effectLst/>
                <a:latin typeface="-apple-system"/>
                <a:hlinkClick r:id="rId3"/>
              </a:rPr>
              <a:t>Solution</a:t>
            </a:r>
            <a:r>
              <a:rPr lang="en-US" b="0" i="0" dirty="0">
                <a:solidFill>
                  <a:srgbClr val="111111"/>
                </a:solidFill>
                <a:effectLst/>
                <a:latin typeface="-apple-system"/>
                <a:hlinkClick r:id="rId3"/>
              </a:rPr>
              <a:t>: Standardize timely field-ready tools, </a:t>
            </a:r>
            <a:r>
              <a:rPr lang="en-US" b="0" i="0" dirty="0" err="1">
                <a:solidFill>
                  <a:srgbClr val="111111"/>
                </a:solidFill>
                <a:effectLst/>
                <a:latin typeface="-apple-system"/>
                <a:hlinkClick r:id="rId3"/>
              </a:rPr>
              <a:t>acco</a:t>
            </a:r>
            <a:endParaRPr lang="en-US" b="0" i="0" dirty="0">
              <a:solidFill>
                <a:srgbClr val="111111"/>
              </a:solidFill>
              <a:effectLst/>
              <a:latin typeface="-apple-system"/>
            </a:endParaRPr>
          </a:p>
          <a:p>
            <a:endParaRPr lang="en-US" dirty="0"/>
          </a:p>
        </p:txBody>
      </p:sp>
    </p:spTree>
    <p:extLst>
      <p:ext uri="{BB962C8B-B14F-4D97-AF65-F5344CB8AC3E}">
        <p14:creationId xmlns:p14="http://schemas.microsoft.com/office/powerpoint/2010/main" val="2954991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95A55-1A57-B58F-20F9-8550727109D7}"/>
              </a:ext>
            </a:extLst>
          </p:cNvPr>
          <p:cNvSpPr>
            <a:spLocks noGrp="1"/>
          </p:cNvSpPr>
          <p:nvPr>
            <p:ph type="title"/>
          </p:nvPr>
        </p:nvSpPr>
        <p:spPr/>
        <p:txBody>
          <a:bodyPr/>
          <a:lstStyle/>
          <a:p>
            <a:r>
              <a:rPr lang="en-US" i="0" dirty="0">
                <a:solidFill>
                  <a:srgbClr val="374151"/>
                </a:solidFill>
                <a:effectLst/>
              </a:rPr>
              <a:t>Challenges and Opportunities</a:t>
            </a:r>
            <a:endParaRPr lang="en-US" dirty="0"/>
          </a:p>
        </p:txBody>
      </p:sp>
      <p:sp>
        <p:nvSpPr>
          <p:cNvPr id="3" name="Content Placeholder 2">
            <a:extLst>
              <a:ext uri="{FF2B5EF4-FFF2-40B4-BE49-F238E27FC236}">
                <a16:creationId xmlns:a16="http://schemas.microsoft.com/office/drawing/2014/main" id="{EFC0EB40-0BC6-D167-70D3-5E7DABB3290E}"/>
              </a:ext>
            </a:extLst>
          </p:cNvPr>
          <p:cNvSpPr>
            <a:spLocks noGrp="1"/>
          </p:cNvSpPr>
          <p:nvPr>
            <p:ph idx="1"/>
          </p:nvPr>
        </p:nvSpPr>
        <p:spPr/>
        <p:txBody>
          <a:bodyPr>
            <a:normAutofit fontScale="92500" lnSpcReduction="10000"/>
          </a:bodyPr>
          <a:lstStyle/>
          <a:p>
            <a:pPr marL="0" indent="0" algn="l">
              <a:buNone/>
            </a:pPr>
            <a:r>
              <a:rPr lang="en-US" b="1" i="0" dirty="0">
                <a:solidFill>
                  <a:srgbClr val="111111"/>
                </a:solidFill>
                <a:effectLst/>
                <a:latin typeface="-apple-system"/>
              </a:rPr>
              <a:t>7. Communication and Understanding</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Issues related to communication and understanding of infection control guidance.</a:t>
            </a:r>
          </a:p>
          <a:p>
            <a:pPr marL="742950" lvl="1" indent="-285750" algn="l">
              <a:buFont typeface="+mj-lt"/>
              <a:buAutoNum type="arabicPeriod"/>
            </a:pPr>
            <a:r>
              <a:rPr lang="en-US" b="1" i="0" dirty="0">
                <a:solidFill>
                  <a:srgbClr val="111111"/>
                </a:solidFill>
                <a:effectLst/>
                <a:latin typeface="-apple-system"/>
                <a:hlinkClick r:id="rId2"/>
              </a:rPr>
              <a:t>Solution</a:t>
            </a:r>
            <a:r>
              <a:rPr lang="en-US" b="0" i="0" dirty="0">
                <a:solidFill>
                  <a:srgbClr val="111111"/>
                </a:solidFill>
                <a:effectLst/>
                <a:latin typeface="-apple-system"/>
                <a:hlinkClick r:id="rId2"/>
              </a:rPr>
              <a:t>: Improve clarity in guidelines and ensure effective communication channels</a:t>
            </a:r>
            <a:r>
              <a:rPr lang="en-US" b="0" i="0" baseline="30000" dirty="0">
                <a:solidFill>
                  <a:srgbClr val="111111"/>
                </a:solidFill>
                <a:effectLst/>
                <a:latin typeface="-apple-system"/>
                <a:hlinkClick r:id="rId2"/>
              </a:rPr>
              <a:t>3</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8. Healthcare Associated Infections (HAIs)</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Challenge</a:t>
            </a:r>
            <a:r>
              <a:rPr lang="en-US" b="0" i="0" dirty="0">
                <a:solidFill>
                  <a:srgbClr val="111111"/>
                </a:solidFill>
                <a:effectLst/>
                <a:latin typeface="-apple-system"/>
              </a:rPr>
              <a:t>: HAIs, including surgical site infections, are prevalent in conflict-affected settings.</a:t>
            </a:r>
          </a:p>
          <a:p>
            <a:pPr marL="742950" lvl="1" indent="-285750" algn="l">
              <a:buFont typeface="+mj-lt"/>
              <a:buAutoNum type="arabicPeriod"/>
            </a:pPr>
            <a:r>
              <a:rPr lang="en-US" b="1" i="0" dirty="0">
                <a:solidFill>
                  <a:srgbClr val="111111"/>
                </a:solidFill>
                <a:effectLst/>
                <a:latin typeface="-apple-system"/>
              </a:rPr>
              <a:t>Solution</a:t>
            </a:r>
            <a:r>
              <a:rPr lang="en-US" b="0" i="0" dirty="0">
                <a:solidFill>
                  <a:srgbClr val="111111"/>
                </a:solidFill>
                <a:effectLst/>
                <a:latin typeface="-apple-system"/>
              </a:rPr>
              <a:t>: Effective IPC is crucial. </a:t>
            </a:r>
            <a:r>
              <a:rPr lang="en-US" b="0" i="0" dirty="0">
                <a:solidFill>
                  <a:srgbClr val="111111"/>
                </a:solidFill>
                <a:effectLst/>
                <a:latin typeface="-apple-system"/>
                <a:hlinkClick r:id="rId3"/>
              </a:rPr>
              <a:t>It contributes to safe, effective healthcare delivery</a:t>
            </a:r>
            <a:r>
              <a:rPr lang="en-US" b="0" i="0" baseline="30000" dirty="0">
                <a:solidFill>
                  <a:srgbClr val="111111"/>
                </a:solidFill>
                <a:effectLst/>
                <a:latin typeface="-apple-system"/>
                <a:hlinkClick r:id="rId3"/>
              </a:rPr>
              <a:t>4</a:t>
            </a:r>
            <a:r>
              <a:rPr lang="en-US" b="0" i="0" dirty="0">
                <a:solidFill>
                  <a:srgbClr val="111111"/>
                </a:solidFill>
                <a:effectLst/>
                <a:latin typeface="-apple-system"/>
              </a:rPr>
              <a:t>.</a:t>
            </a:r>
          </a:p>
          <a:p>
            <a:pPr algn="l"/>
            <a:r>
              <a:rPr lang="en-US" b="0" i="0" dirty="0">
                <a:solidFill>
                  <a:srgbClr val="111111"/>
                </a:solidFill>
                <a:effectLst/>
                <a:latin typeface="-apple-system"/>
              </a:rPr>
              <a:t>In summary, addressing these challenges requires multifaceted strategies, collaboration, and a commitment to promoting equitable and effective infection control practices in healthcare settings.</a:t>
            </a:r>
          </a:p>
          <a:p>
            <a:endParaRPr lang="en-US" dirty="0"/>
          </a:p>
        </p:txBody>
      </p:sp>
    </p:spTree>
    <p:extLst>
      <p:ext uri="{BB962C8B-B14F-4D97-AF65-F5344CB8AC3E}">
        <p14:creationId xmlns:p14="http://schemas.microsoft.com/office/powerpoint/2010/main" val="19198879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41FED-FEE0-05A2-8D10-B5BD8D8A4636}"/>
              </a:ext>
            </a:extLst>
          </p:cNvPr>
          <p:cNvSpPr>
            <a:spLocks noGrp="1"/>
          </p:cNvSpPr>
          <p:nvPr>
            <p:ph type="title"/>
          </p:nvPr>
        </p:nvSpPr>
        <p:spPr/>
        <p:txBody>
          <a:bodyPr/>
          <a:lstStyle/>
          <a:p>
            <a:r>
              <a:rPr lang="en-US" i="0" dirty="0">
                <a:solidFill>
                  <a:srgbClr val="374151"/>
                </a:solidFill>
                <a:effectLst/>
              </a:rPr>
              <a:t>Future Directions</a:t>
            </a:r>
            <a:endParaRPr lang="en-US" dirty="0"/>
          </a:p>
        </p:txBody>
      </p:sp>
      <p:sp>
        <p:nvSpPr>
          <p:cNvPr id="3" name="Content Placeholder 2">
            <a:extLst>
              <a:ext uri="{FF2B5EF4-FFF2-40B4-BE49-F238E27FC236}">
                <a16:creationId xmlns:a16="http://schemas.microsoft.com/office/drawing/2014/main" id="{E0097A6D-9D45-BAC0-0A86-FD9541F79C05}"/>
              </a:ext>
            </a:extLst>
          </p:cNvPr>
          <p:cNvSpPr>
            <a:spLocks noGrp="1"/>
          </p:cNvSpPr>
          <p:nvPr>
            <p:ph idx="1"/>
          </p:nvPr>
        </p:nvSpPr>
        <p:spPr/>
        <p:txBody>
          <a:bodyPr>
            <a:normAutofit fontScale="85000" lnSpcReduction="20000"/>
          </a:bodyPr>
          <a:lstStyle/>
          <a:p>
            <a:pPr algn="l">
              <a:buFont typeface="+mj-lt"/>
              <a:buAutoNum type="arabicPeriod"/>
            </a:pPr>
            <a:r>
              <a:rPr lang="en-US" b="1" i="0" dirty="0">
                <a:solidFill>
                  <a:srgbClr val="111111"/>
                </a:solidFill>
                <a:effectLst/>
                <a:latin typeface="-apple-system"/>
              </a:rPr>
              <a:t>Interdisciplinary Collaboration</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Increasing collaboration between social scientists, epidemiologists, and healthcare professionals.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Foster interdisciplinary research teams to address complex infection control challenges. Combine insights from behavioral science, sociology, and public health.</a:t>
            </a:r>
          </a:p>
          <a:p>
            <a:pPr algn="l">
              <a:buFont typeface="+mj-lt"/>
              <a:buAutoNum type="arabicPeriod"/>
            </a:pPr>
            <a:r>
              <a:rPr lang="en-US" b="1" i="0" dirty="0">
                <a:solidFill>
                  <a:srgbClr val="111111"/>
                </a:solidFill>
                <a:effectLst/>
                <a:latin typeface="-apple-system"/>
              </a:rPr>
              <a:t>Behavioral Nudges and Interventions</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Leveraging behavioral economics and psychology to influence infection prevention behaviors.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Develop targeted interventions that nudge individuals toward hand hygiene, mask-wearing, and other preventive actions. </a:t>
            </a:r>
            <a:r>
              <a:rPr lang="en-US" b="0" i="0" dirty="0">
                <a:solidFill>
                  <a:srgbClr val="111111"/>
                </a:solidFill>
                <a:effectLst/>
                <a:latin typeface="-apple-system"/>
                <a:hlinkClick r:id="rId2"/>
              </a:rPr>
              <a:t>Personalize strategies based on cultural and contextual factors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algn="l">
              <a:buFont typeface="+mj-lt"/>
              <a:buAutoNum type="arabicPeriod"/>
            </a:pPr>
            <a:r>
              <a:rPr lang="en-US" b="1" i="0" dirty="0">
                <a:solidFill>
                  <a:srgbClr val="111111"/>
                </a:solidFill>
                <a:effectLst/>
                <a:latin typeface="-apple-system"/>
              </a:rPr>
              <a:t>Health Communication and Messaging</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Refined communication strategies during outbreaks.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Use evidence-based messaging to enhance compliance. Address misinformation and tailor messages to diverse populations. </a:t>
            </a:r>
            <a:r>
              <a:rPr lang="en-US" b="0" i="0" dirty="0">
                <a:solidFill>
                  <a:srgbClr val="111111"/>
                </a:solidFill>
                <a:effectLst/>
                <a:latin typeface="-apple-system"/>
                <a:hlinkClick r:id="rId2"/>
              </a:rPr>
              <a:t>Consider social media and digital platforms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4695075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5EB2-C4C2-9DA2-92B1-860C48AD2052}"/>
              </a:ext>
            </a:extLst>
          </p:cNvPr>
          <p:cNvSpPr>
            <a:spLocks noGrp="1"/>
          </p:cNvSpPr>
          <p:nvPr>
            <p:ph type="title"/>
          </p:nvPr>
        </p:nvSpPr>
        <p:spPr/>
        <p:txBody>
          <a:bodyPr/>
          <a:lstStyle/>
          <a:p>
            <a:r>
              <a:rPr lang="en-US" i="0" dirty="0">
                <a:solidFill>
                  <a:srgbClr val="374151"/>
                </a:solidFill>
                <a:effectLst/>
              </a:rPr>
              <a:t>Future Directions</a:t>
            </a:r>
            <a:endParaRPr lang="en-US" dirty="0"/>
          </a:p>
        </p:txBody>
      </p:sp>
      <p:sp>
        <p:nvSpPr>
          <p:cNvPr id="3" name="Content Placeholder 2">
            <a:extLst>
              <a:ext uri="{FF2B5EF4-FFF2-40B4-BE49-F238E27FC236}">
                <a16:creationId xmlns:a16="http://schemas.microsoft.com/office/drawing/2014/main" id="{7BDFE2B2-93B8-ADBB-A59C-9D0F3A23A922}"/>
              </a:ext>
            </a:extLst>
          </p:cNvPr>
          <p:cNvSpPr>
            <a:spLocks noGrp="1"/>
          </p:cNvSpPr>
          <p:nvPr>
            <p:ph idx="1"/>
          </p:nvPr>
        </p:nvSpPr>
        <p:spPr/>
        <p:txBody>
          <a:bodyPr>
            <a:normAutofit fontScale="85000" lnSpcReduction="10000"/>
          </a:bodyPr>
          <a:lstStyle/>
          <a:p>
            <a:pPr marL="0" indent="0" algn="l">
              <a:buNone/>
            </a:pPr>
            <a:r>
              <a:rPr lang="en-US" b="1" i="0" dirty="0">
                <a:solidFill>
                  <a:srgbClr val="111111"/>
                </a:solidFill>
                <a:effectLst/>
                <a:latin typeface="-apple-system"/>
              </a:rPr>
              <a:t>4. Social Network Analysis</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Mapping social networks to understand disease transmission dynamics.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Apply network analysis to identify influential nodes (e.g., super-spreaders) and design targeted interventions. </a:t>
            </a:r>
            <a:r>
              <a:rPr lang="en-US" b="0" i="0" dirty="0">
                <a:solidFill>
                  <a:srgbClr val="111111"/>
                </a:solidFill>
                <a:effectLst/>
                <a:latin typeface="-apple-system"/>
                <a:hlinkClick r:id="rId2"/>
              </a:rPr>
              <a:t>Explore how social ties impact adherence to infection control measures</a:t>
            </a:r>
            <a:r>
              <a:rPr lang="en-US" b="0" i="0" baseline="30000" dirty="0">
                <a:solidFill>
                  <a:srgbClr val="111111"/>
                </a:solidFill>
                <a:effectLst/>
                <a:latin typeface="-apple-system"/>
                <a:hlinkClick r:id="rId2"/>
              </a:rPr>
              <a:t>2</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5. Cultural Competence and Sensitivity</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Recognizing cultural nuances in infection control practices.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Train healthcare providers to navigate cultural differences. Understand how cultural beliefs influence behavior during outbreaks. </a:t>
            </a:r>
            <a:r>
              <a:rPr lang="en-US" b="0" i="0" dirty="0">
                <a:solidFill>
                  <a:srgbClr val="111111"/>
                </a:solidFill>
                <a:effectLst/>
                <a:latin typeface="-apple-system"/>
                <a:hlinkClick r:id="rId3"/>
              </a:rPr>
              <a:t>Promote culturally sensitive interventions</a:t>
            </a:r>
            <a:r>
              <a:rPr lang="en-US" b="0" i="0" baseline="30000" dirty="0">
                <a:solidFill>
                  <a:srgbClr val="111111"/>
                </a:solidFill>
                <a:effectLst/>
                <a:latin typeface="-apple-system"/>
                <a:hlinkClick r:id="rId3"/>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6. Human-Centered Design</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Incorporating user perspectives into infection control solutions.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Involve patients, families, and HCWs in designing protocols, signage, and facility layouts. </a:t>
            </a:r>
            <a:r>
              <a:rPr lang="en-US" b="0" i="0" dirty="0">
                <a:solidFill>
                  <a:srgbClr val="111111"/>
                </a:solidFill>
                <a:effectLst/>
                <a:latin typeface="-apple-system"/>
                <a:hlinkClick r:id="rId3"/>
              </a:rPr>
              <a:t>Prioritize usability and acceptability</a:t>
            </a:r>
            <a:r>
              <a:rPr lang="en-US" b="0" i="0" baseline="30000" dirty="0">
                <a:solidFill>
                  <a:srgbClr val="111111"/>
                </a:solidFill>
                <a:effectLst/>
                <a:latin typeface="-apple-system"/>
                <a:hlinkClick r:id="rId3"/>
              </a:rPr>
              <a:t>1</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15983626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EBD39-77CD-8A1F-9351-2AE823F5E6F9}"/>
              </a:ext>
            </a:extLst>
          </p:cNvPr>
          <p:cNvSpPr>
            <a:spLocks noGrp="1"/>
          </p:cNvSpPr>
          <p:nvPr>
            <p:ph type="title"/>
          </p:nvPr>
        </p:nvSpPr>
        <p:spPr/>
        <p:txBody>
          <a:bodyPr/>
          <a:lstStyle/>
          <a:p>
            <a:r>
              <a:rPr lang="en-US" i="0" dirty="0">
                <a:solidFill>
                  <a:srgbClr val="374151"/>
                </a:solidFill>
                <a:effectLst/>
              </a:rPr>
              <a:t>Future Directions</a:t>
            </a:r>
            <a:endParaRPr lang="en-US" dirty="0"/>
          </a:p>
        </p:txBody>
      </p:sp>
      <p:sp>
        <p:nvSpPr>
          <p:cNvPr id="3" name="Content Placeholder 2">
            <a:extLst>
              <a:ext uri="{FF2B5EF4-FFF2-40B4-BE49-F238E27FC236}">
                <a16:creationId xmlns:a16="http://schemas.microsoft.com/office/drawing/2014/main" id="{D613595F-6F33-53C5-1F0E-9C70B9F5F303}"/>
              </a:ext>
            </a:extLst>
          </p:cNvPr>
          <p:cNvSpPr>
            <a:spLocks noGrp="1"/>
          </p:cNvSpPr>
          <p:nvPr>
            <p:ph idx="1"/>
          </p:nvPr>
        </p:nvSpPr>
        <p:spPr/>
        <p:txBody>
          <a:bodyPr>
            <a:normAutofit fontScale="70000" lnSpcReduction="20000"/>
          </a:bodyPr>
          <a:lstStyle/>
          <a:p>
            <a:pPr marL="0" indent="0" algn="l">
              <a:buNone/>
            </a:pPr>
            <a:r>
              <a:rPr lang="en-US" b="1" i="0" dirty="0">
                <a:solidFill>
                  <a:srgbClr val="111111"/>
                </a:solidFill>
                <a:effectLst/>
                <a:latin typeface="-apple-system"/>
              </a:rPr>
              <a:t>7. Stigma Reduction</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Addressing stigma associated with infectious diseases.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Combat misinformation, fear, and discrimination. Promote empathy and understanding. </a:t>
            </a:r>
            <a:r>
              <a:rPr lang="en-US" b="0" i="0" dirty="0">
                <a:solidFill>
                  <a:srgbClr val="111111"/>
                </a:solidFill>
                <a:effectLst/>
                <a:latin typeface="-apple-system"/>
                <a:hlinkClick r:id="rId2"/>
              </a:rPr>
              <a:t>Highlight recovery stories to reduce stigma</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8. Digital Health and Technology</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Use of mobile apps, wearables, and telehealth for infection monitoring.</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Explore gamification, virtual reality, and AI-driven tools. Enhance real-time surveillance and early detection. </a:t>
            </a:r>
            <a:r>
              <a:rPr lang="en-US" b="0" i="0" dirty="0">
                <a:solidFill>
                  <a:srgbClr val="111111"/>
                </a:solidFill>
                <a:effectLst/>
                <a:latin typeface="-apple-system"/>
                <a:hlinkClick r:id="rId2"/>
              </a:rPr>
              <a:t>Ensure equitable access to digital solutions</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9. Ethical Considerations</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Ethical dilemmas in outbreak response.</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Develop guidelines for balancing individual rights, privacy, and public health. </a:t>
            </a:r>
            <a:r>
              <a:rPr lang="en-US" b="0" i="0" dirty="0">
                <a:solidFill>
                  <a:srgbClr val="111111"/>
                </a:solidFill>
                <a:effectLst/>
                <a:latin typeface="-apple-system"/>
                <a:hlinkClick r:id="rId2"/>
              </a:rPr>
              <a:t>Address issues like contact tracing, quarantine, and resource allocation</a:t>
            </a:r>
            <a:r>
              <a:rPr lang="en-US" b="0" i="0" baseline="30000" dirty="0">
                <a:solidFill>
                  <a:srgbClr val="111111"/>
                </a:solidFill>
                <a:effectLst/>
                <a:latin typeface="-apple-system"/>
                <a:hlinkClick r:id="rId3"/>
              </a:rPr>
              <a:t>3</a:t>
            </a:r>
            <a:r>
              <a:rPr lang="en-US" b="0" i="0" dirty="0">
                <a:solidFill>
                  <a:srgbClr val="111111"/>
                </a:solidFill>
                <a:effectLst/>
                <a:latin typeface="-apple-system"/>
              </a:rPr>
              <a:t>.</a:t>
            </a:r>
          </a:p>
          <a:p>
            <a:pPr marL="0" indent="0" algn="l">
              <a:buNone/>
            </a:pPr>
            <a:r>
              <a:rPr lang="en-US" b="1" i="0" dirty="0">
                <a:solidFill>
                  <a:srgbClr val="111111"/>
                </a:solidFill>
                <a:effectLst/>
                <a:latin typeface="-apple-system"/>
              </a:rPr>
              <a:t>10. Long-Term Behavioral Change</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Emerging Trend</a:t>
            </a:r>
            <a:r>
              <a:rPr lang="en-US" b="0" i="0" dirty="0">
                <a:solidFill>
                  <a:srgbClr val="111111"/>
                </a:solidFill>
                <a:effectLst/>
                <a:latin typeface="-apple-system"/>
              </a:rPr>
              <a:t>: Sustaining infection control practices beyond outbreaks.</a:t>
            </a:r>
          </a:p>
          <a:p>
            <a:pPr marL="742950" lvl="1" indent="-285750" algn="l">
              <a:buFont typeface="+mj-lt"/>
              <a:buAutoNum type="arabicPeriod"/>
            </a:pPr>
            <a:r>
              <a:rPr lang="en-US" b="1" i="0" dirty="0">
                <a:solidFill>
                  <a:srgbClr val="111111"/>
                </a:solidFill>
                <a:effectLst/>
                <a:latin typeface="-apple-system"/>
              </a:rPr>
              <a:t>Future Direction</a:t>
            </a:r>
            <a:r>
              <a:rPr lang="en-US" b="0" i="0" dirty="0">
                <a:solidFill>
                  <a:srgbClr val="111111"/>
                </a:solidFill>
                <a:effectLst/>
                <a:latin typeface="-apple-system"/>
              </a:rPr>
              <a:t>: Investigate how to embed hygiene habits into daily routines. </a:t>
            </a:r>
            <a:r>
              <a:rPr lang="en-US" b="0" i="0" dirty="0">
                <a:solidFill>
                  <a:srgbClr val="111111"/>
                </a:solidFill>
                <a:effectLst/>
                <a:latin typeface="-apple-system"/>
                <a:hlinkClick r:id="rId2"/>
              </a:rPr>
              <a:t>Promote resilience and adaptive behaviors for long-lasting impact</a:t>
            </a:r>
            <a:r>
              <a:rPr lang="en-US" b="0" i="0" baseline="30000" dirty="0">
                <a:solidFill>
                  <a:srgbClr val="111111"/>
                </a:solidFill>
                <a:effectLst/>
                <a:latin typeface="-apple-system"/>
                <a:hlinkClick r:id="rId2"/>
              </a:rPr>
              <a:t>1</a:t>
            </a:r>
            <a:r>
              <a:rPr lang="en-US" b="0" i="0" dirty="0">
                <a:solidFill>
                  <a:srgbClr val="111111"/>
                </a:solidFill>
                <a:effectLst/>
                <a:latin typeface="-apple-system"/>
              </a:rPr>
              <a:t>.</a:t>
            </a:r>
          </a:p>
          <a:p>
            <a:endParaRPr lang="en-US" dirty="0"/>
          </a:p>
        </p:txBody>
      </p:sp>
    </p:spTree>
    <p:extLst>
      <p:ext uri="{BB962C8B-B14F-4D97-AF65-F5344CB8AC3E}">
        <p14:creationId xmlns:p14="http://schemas.microsoft.com/office/powerpoint/2010/main" val="25492724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EA720-D021-F899-62A1-7BBA847B8358}"/>
              </a:ext>
            </a:extLst>
          </p:cNvPr>
          <p:cNvSpPr>
            <a:spLocks noGrp="1"/>
          </p:cNvSpPr>
          <p:nvPr>
            <p:ph type="title"/>
          </p:nvPr>
        </p:nvSpPr>
        <p:spPr/>
        <p:txBody>
          <a:bodyPr/>
          <a:lstStyle/>
          <a:p>
            <a:r>
              <a:rPr lang="en-US" i="0" dirty="0">
                <a:solidFill>
                  <a:srgbClr val="374151"/>
                </a:solidFill>
                <a:effectLst/>
              </a:rPr>
              <a:t>Conclusion</a:t>
            </a:r>
            <a:endParaRPr lang="en-US" dirty="0"/>
          </a:p>
        </p:txBody>
      </p:sp>
      <p:sp>
        <p:nvSpPr>
          <p:cNvPr id="3" name="Content Placeholder 2">
            <a:extLst>
              <a:ext uri="{FF2B5EF4-FFF2-40B4-BE49-F238E27FC236}">
                <a16:creationId xmlns:a16="http://schemas.microsoft.com/office/drawing/2014/main" id="{F5D6F1F8-CEE8-F9F1-3CA0-427151021BED}"/>
              </a:ext>
            </a:extLst>
          </p:cNvPr>
          <p:cNvSpPr>
            <a:spLocks noGrp="1"/>
          </p:cNvSpPr>
          <p:nvPr>
            <p:ph idx="1"/>
          </p:nvPr>
        </p:nvSpPr>
        <p:spPr/>
        <p:txBody>
          <a:bodyPr>
            <a:normAutofit fontScale="85000" lnSpcReduction="20000"/>
          </a:bodyPr>
          <a:lstStyle/>
          <a:p>
            <a:pPr algn="l">
              <a:buFont typeface="+mj-lt"/>
              <a:buAutoNum type="arabicPeriod"/>
            </a:pPr>
            <a:r>
              <a:rPr lang="en-US" b="1" i="0" dirty="0">
                <a:solidFill>
                  <a:srgbClr val="111111"/>
                </a:solidFill>
                <a:effectLst/>
                <a:latin typeface="-apple-system"/>
              </a:rPr>
              <a:t>Background</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Healthcare-associated infections (HCAIs)</a:t>
            </a:r>
            <a:r>
              <a:rPr lang="en-US" b="0" i="0" dirty="0">
                <a:solidFill>
                  <a:srgbClr val="111111"/>
                </a:solidFill>
                <a:effectLst/>
                <a:latin typeface="-apple-system"/>
              </a:rPr>
              <a:t> occur due to treatment or visits to healthcare facilities.</a:t>
            </a:r>
          </a:p>
          <a:p>
            <a:pPr marL="742950" lvl="1" indent="-285750" algn="l">
              <a:buFont typeface="+mj-lt"/>
              <a:buAutoNum type="arabicPeriod"/>
            </a:pPr>
            <a:r>
              <a:rPr lang="en-US" b="1" i="0" dirty="0">
                <a:solidFill>
                  <a:srgbClr val="111111"/>
                </a:solidFill>
                <a:effectLst/>
                <a:latin typeface="-apple-system"/>
              </a:rPr>
              <a:t>Infection prevention and control (IPC) practices</a:t>
            </a:r>
            <a:r>
              <a:rPr lang="en-US" b="0" i="0" dirty="0">
                <a:solidFill>
                  <a:srgbClr val="111111"/>
                </a:solidFill>
                <a:effectLst/>
                <a:latin typeface="-apple-system"/>
              </a:rPr>
              <a:t> aim to reduce infection occurrence and spread.</a:t>
            </a:r>
          </a:p>
          <a:p>
            <a:pPr algn="l">
              <a:buFont typeface="+mj-lt"/>
              <a:buAutoNum type="arabicPeriod"/>
            </a:pPr>
            <a:r>
              <a:rPr lang="en-US" b="1" i="0" dirty="0">
                <a:solidFill>
                  <a:srgbClr val="111111"/>
                </a:solidFill>
                <a:effectLst/>
                <a:latin typeface="-apple-system"/>
              </a:rPr>
              <a:t>Behavior Change Theories</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Health Belief Model, Social Cognitive Theory, Theory of Planned Behavior, and Social Network Theory </a:t>
            </a:r>
            <a:r>
              <a:rPr lang="en-US" b="0" i="0" dirty="0">
                <a:solidFill>
                  <a:srgbClr val="111111"/>
                </a:solidFill>
                <a:effectLst/>
                <a:latin typeface="-apple-system"/>
              </a:rPr>
              <a:t>are key theories.</a:t>
            </a:r>
          </a:p>
          <a:p>
            <a:pPr marL="742950" lvl="1" indent="-285750" algn="l">
              <a:buFont typeface="+mj-lt"/>
              <a:buAutoNum type="arabicPeriod"/>
            </a:pPr>
            <a:r>
              <a:rPr lang="en-US" b="0" i="0" dirty="0">
                <a:solidFill>
                  <a:srgbClr val="111111"/>
                </a:solidFill>
                <a:effectLst/>
                <a:latin typeface="-apple-system"/>
              </a:rPr>
              <a:t>These theories help understand determinants of behavior related to IPC practices.</a:t>
            </a:r>
          </a:p>
          <a:p>
            <a:pPr algn="l">
              <a:buFont typeface="+mj-lt"/>
              <a:buAutoNum type="arabicPeriod"/>
            </a:pPr>
            <a:r>
              <a:rPr lang="en-US" b="1" i="0" dirty="0">
                <a:solidFill>
                  <a:srgbClr val="111111"/>
                </a:solidFill>
                <a:effectLst/>
                <a:latin typeface="-apple-system"/>
              </a:rPr>
              <a:t>Examples of IPC Behaviors Studied</a:t>
            </a:r>
            <a:r>
              <a:rPr lang="en-US" b="0" i="0" dirty="0">
                <a:solidFill>
                  <a:srgbClr val="111111"/>
                </a:solidFill>
                <a:effectLst/>
                <a:latin typeface="-apple-system"/>
              </a:rPr>
              <a:t>:</a:t>
            </a:r>
          </a:p>
          <a:p>
            <a:pPr marL="742950" lvl="1" indent="-285750" algn="l">
              <a:buFont typeface="+mj-lt"/>
              <a:buAutoNum type="arabicPeriod"/>
            </a:pPr>
            <a:r>
              <a:rPr lang="en-US" b="1" i="0" dirty="0">
                <a:solidFill>
                  <a:srgbClr val="111111"/>
                </a:solidFill>
                <a:effectLst/>
                <a:latin typeface="-apple-system"/>
              </a:rPr>
              <a:t>Hand hygiene</a:t>
            </a:r>
            <a:r>
              <a:rPr lang="en-US" b="0" i="0" dirty="0">
                <a:solidFill>
                  <a:srgbClr val="111111"/>
                </a:solidFill>
                <a:effectLst/>
                <a:latin typeface="-apple-system"/>
              </a:rPr>
              <a:t>, </a:t>
            </a:r>
            <a:r>
              <a:rPr lang="en-US" b="1" i="0" dirty="0">
                <a:solidFill>
                  <a:srgbClr val="111111"/>
                </a:solidFill>
                <a:effectLst/>
                <a:latin typeface="-apple-system"/>
              </a:rPr>
              <a:t>antimicrobial stewardship</a:t>
            </a:r>
            <a:r>
              <a:rPr lang="en-US" b="0" i="0" dirty="0">
                <a:solidFill>
                  <a:srgbClr val="111111"/>
                </a:solidFill>
                <a:effectLst/>
                <a:latin typeface="-apple-system"/>
              </a:rPr>
              <a:t>, and </a:t>
            </a:r>
            <a:r>
              <a:rPr lang="en-US" b="1" i="0" dirty="0">
                <a:solidFill>
                  <a:srgbClr val="111111"/>
                </a:solidFill>
                <a:effectLst/>
                <a:latin typeface="-apple-system"/>
              </a:rPr>
              <a:t>MRSA screening</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Identified barriers and facilitators for existing IPC practices.</a:t>
            </a:r>
          </a:p>
          <a:p>
            <a:pPr algn="l">
              <a:buFont typeface="+mj-lt"/>
              <a:buAutoNum type="arabicPeriod"/>
            </a:pPr>
            <a:r>
              <a:rPr lang="en-US" b="1" i="0" dirty="0">
                <a:solidFill>
                  <a:srgbClr val="111111"/>
                </a:solidFill>
                <a:effectLst/>
                <a:latin typeface="-apple-system"/>
              </a:rPr>
              <a:t>Interventions Based on Behavioral Theory</a:t>
            </a:r>
            <a:r>
              <a:rPr lang="en-US" b="0" i="0" dirty="0">
                <a:solidFill>
                  <a:srgbClr val="111111"/>
                </a:solidFill>
                <a:effectLst/>
                <a:latin typeface="-apple-system"/>
              </a:rPr>
              <a:t>:</a:t>
            </a:r>
          </a:p>
          <a:p>
            <a:pPr marL="742950" lvl="1" indent="-285750" algn="l">
              <a:buFont typeface="+mj-lt"/>
              <a:buAutoNum type="arabicPeriod"/>
            </a:pPr>
            <a:r>
              <a:rPr lang="en-US" b="0" i="0" dirty="0">
                <a:solidFill>
                  <a:srgbClr val="111111"/>
                </a:solidFill>
                <a:effectLst/>
                <a:latin typeface="-apple-system"/>
              </a:rPr>
              <a:t>Practitioners should consider using behavioral methods to enhance strategies for changing healthcare worker behavior.</a:t>
            </a:r>
          </a:p>
          <a:p>
            <a:endParaRPr lang="en-US" dirty="0"/>
          </a:p>
        </p:txBody>
      </p:sp>
    </p:spTree>
    <p:extLst>
      <p:ext uri="{BB962C8B-B14F-4D97-AF65-F5344CB8AC3E}">
        <p14:creationId xmlns:p14="http://schemas.microsoft.com/office/powerpoint/2010/main" val="1563543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0318C-538C-7516-AE00-66DC12F5982E}"/>
              </a:ext>
            </a:extLst>
          </p:cNvPr>
          <p:cNvSpPr>
            <a:spLocks noGrp="1"/>
          </p:cNvSpPr>
          <p:nvPr>
            <p:ph type="title"/>
          </p:nvPr>
        </p:nvSpPr>
        <p:spPr/>
        <p:txBody>
          <a:bodyPr/>
          <a:lstStyle/>
          <a:p>
            <a:r>
              <a:rPr lang="en-US" dirty="0"/>
              <a:t>Human Behavior and Infectious Disease</a:t>
            </a:r>
          </a:p>
        </p:txBody>
      </p:sp>
      <p:sp>
        <p:nvSpPr>
          <p:cNvPr id="3" name="Content Placeholder 2">
            <a:extLst>
              <a:ext uri="{FF2B5EF4-FFF2-40B4-BE49-F238E27FC236}">
                <a16:creationId xmlns:a16="http://schemas.microsoft.com/office/drawing/2014/main" id="{8C18D4D1-DE91-4E68-3575-3397094FF4A4}"/>
              </a:ext>
            </a:extLst>
          </p:cNvPr>
          <p:cNvSpPr>
            <a:spLocks noGrp="1"/>
          </p:cNvSpPr>
          <p:nvPr>
            <p:ph idx="1"/>
          </p:nvPr>
        </p:nvSpPr>
        <p:spPr/>
        <p:txBody>
          <a:bodyPr/>
          <a:lstStyle/>
          <a:p>
            <a:r>
              <a:rPr lang="en-US" dirty="0"/>
              <a:t>The linkage between human behaviors and infectious diseases are not always well understood, especially in the beginning</a:t>
            </a:r>
          </a:p>
          <a:p>
            <a:r>
              <a:rPr lang="en-US" dirty="0"/>
              <a:t>1918 Influenza pandemic</a:t>
            </a:r>
          </a:p>
          <a:p>
            <a:r>
              <a:rPr lang="en-US" dirty="0"/>
              <a:t>HIV/Aids pandemic </a:t>
            </a:r>
          </a:p>
          <a:p>
            <a:r>
              <a:rPr lang="en-US" dirty="0"/>
              <a:t>Covid-19 pandemic</a:t>
            </a:r>
          </a:p>
          <a:p>
            <a:r>
              <a:rPr lang="en-US" dirty="0"/>
              <a:t>All started with unknown etiological agents and human interactions</a:t>
            </a:r>
          </a:p>
          <a:p>
            <a:r>
              <a:rPr lang="en-US" dirty="0"/>
              <a:t>The higher the social activity, the higher rates of infection</a:t>
            </a:r>
          </a:p>
        </p:txBody>
      </p:sp>
    </p:spTree>
    <p:extLst>
      <p:ext uri="{BB962C8B-B14F-4D97-AF65-F5344CB8AC3E}">
        <p14:creationId xmlns:p14="http://schemas.microsoft.com/office/powerpoint/2010/main" val="30167627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D2E5F-D878-660E-D044-B35EE35179A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E5688A7E-DB18-C237-63BB-7936EC822AAB}"/>
              </a:ext>
            </a:extLst>
          </p:cNvPr>
          <p:cNvSpPr>
            <a:spLocks noGrp="1"/>
          </p:cNvSpPr>
          <p:nvPr>
            <p:ph idx="1"/>
          </p:nvPr>
        </p:nvSpPr>
        <p:spPr/>
        <p:txBody>
          <a:bodyPr>
            <a:normAutofit/>
          </a:bodyPr>
          <a:lstStyle/>
          <a:p>
            <a:r>
              <a:rPr lang="en-US" dirty="0">
                <a:solidFill>
                  <a:srgbClr val="111111"/>
                </a:solidFill>
                <a:latin typeface="-apple-system"/>
              </a:rPr>
              <a:t>In summary, integrating behavioral science theories into IPC planning can improve compliance and enhance the efficacy of infection control strategies in healthcare settings</a:t>
            </a:r>
            <a:endParaRPr lang="en-US" b="0" i="0" dirty="0">
              <a:solidFill>
                <a:srgbClr val="111111"/>
              </a:solidFill>
              <a:effectLst/>
              <a:latin typeface="-apple-system"/>
            </a:endParaRPr>
          </a:p>
          <a:p>
            <a:r>
              <a:rPr lang="en-US" b="0" i="0" dirty="0">
                <a:solidFill>
                  <a:srgbClr val="111111"/>
                </a:solidFill>
                <a:effectLst/>
                <a:latin typeface="-apple-system"/>
              </a:rPr>
              <a:t> The social and behavioral sciences play a </a:t>
            </a:r>
            <a:r>
              <a:rPr lang="en-US" b="1" i="0" dirty="0">
                <a:solidFill>
                  <a:srgbClr val="111111"/>
                </a:solidFill>
                <a:effectLst/>
                <a:latin typeface="-apple-system"/>
              </a:rPr>
              <a:t>vital role</a:t>
            </a:r>
            <a:r>
              <a:rPr lang="en-US" b="0" i="0" dirty="0">
                <a:solidFill>
                  <a:srgbClr val="111111"/>
                </a:solidFill>
                <a:effectLst/>
                <a:latin typeface="-apple-system"/>
              </a:rPr>
              <a:t> in shaping healthcare worker behavior, fostering adherence to IPC practices, and ultimately safeguarding patient safety. </a:t>
            </a:r>
          </a:p>
          <a:p>
            <a:r>
              <a:rPr lang="en-US" b="0" i="0" dirty="0">
                <a:solidFill>
                  <a:srgbClr val="111111"/>
                </a:solidFill>
                <a:effectLst/>
                <a:latin typeface="-apple-system"/>
              </a:rPr>
              <a:t>By understanding the underlying motivations, beliefs, and contextual factors, we can design more effective interventions and create a culture of infection prevention within healthcare organizations. </a:t>
            </a:r>
            <a:endParaRPr lang="en-US" dirty="0"/>
          </a:p>
        </p:txBody>
      </p:sp>
    </p:spTree>
    <p:extLst>
      <p:ext uri="{BB962C8B-B14F-4D97-AF65-F5344CB8AC3E}">
        <p14:creationId xmlns:p14="http://schemas.microsoft.com/office/powerpoint/2010/main" val="25373458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98662-7354-1BCD-1A88-FD7CA11FE85F}"/>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458DB0B-4452-929F-20C1-A5A0950934DF}"/>
              </a:ext>
            </a:extLst>
          </p:cNvPr>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23429072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A511E-CF19-A199-CAF7-A8892816CA08}"/>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30D38B80-1C0C-F1C2-D2E3-850A057B237E}"/>
              </a:ext>
            </a:extLst>
          </p:cNvPr>
          <p:cNvSpPr>
            <a:spLocks noGrp="1"/>
          </p:cNvSpPr>
          <p:nvPr>
            <p:ph idx="1"/>
          </p:nvPr>
        </p:nvSpPr>
        <p:spPr/>
        <p:txBody>
          <a:bodyPr>
            <a:normAutofit fontScale="92500" lnSpcReduction="20000"/>
          </a:bodyPr>
          <a:lstStyle/>
          <a:p>
            <a:r>
              <a:rPr lang="en-US" dirty="0">
                <a:hlinkClick r:id="rId2"/>
              </a:rPr>
              <a:t>https://implementationscience.biomedcentral.com/articles/10.1186/1748-5908-7-77</a:t>
            </a:r>
            <a:r>
              <a:rPr lang="en-US" dirty="0"/>
              <a:t> </a:t>
            </a:r>
          </a:p>
          <a:p>
            <a:r>
              <a:rPr lang="en-US" b="0" i="0" dirty="0">
                <a:solidFill>
                  <a:srgbClr val="212121"/>
                </a:solidFill>
                <a:effectLst/>
                <a:latin typeface="Roboto" panose="02000000000000000000" pitchFamily="2" charset="0"/>
              </a:rPr>
              <a:t>Bharti N. Linking human behaviors and infectious diseases. Proc Natl </a:t>
            </a:r>
            <a:r>
              <a:rPr lang="en-US" b="0" i="0" dirty="0" err="1">
                <a:solidFill>
                  <a:srgbClr val="212121"/>
                </a:solidFill>
                <a:effectLst/>
                <a:latin typeface="Roboto" panose="02000000000000000000" pitchFamily="2" charset="0"/>
              </a:rPr>
              <a:t>Acad</a:t>
            </a:r>
            <a:r>
              <a:rPr lang="en-US" b="0" i="0" dirty="0">
                <a:solidFill>
                  <a:srgbClr val="212121"/>
                </a:solidFill>
                <a:effectLst/>
                <a:latin typeface="Roboto" panose="02000000000000000000" pitchFamily="2" charset="0"/>
              </a:rPr>
              <a:t> Sci U S A. 2021 Mar 16;118(11):e2101345118. </a:t>
            </a:r>
            <a:r>
              <a:rPr lang="en-US" b="0" i="0" dirty="0" err="1">
                <a:solidFill>
                  <a:srgbClr val="212121"/>
                </a:solidFill>
                <a:effectLst/>
                <a:latin typeface="Roboto" panose="02000000000000000000" pitchFamily="2" charset="0"/>
              </a:rPr>
              <a:t>doi</a:t>
            </a:r>
            <a:r>
              <a:rPr lang="en-US" b="0" i="0" dirty="0">
                <a:solidFill>
                  <a:srgbClr val="212121"/>
                </a:solidFill>
                <a:effectLst/>
                <a:latin typeface="Roboto" panose="02000000000000000000" pitchFamily="2" charset="0"/>
              </a:rPr>
              <a:t>: 10.1073/pnas.2101345118. PMID: 33622801; PMCID: PMC7980445. </a:t>
            </a:r>
          </a:p>
          <a:p>
            <a:r>
              <a:rPr lang="en-US" b="0" i="0" dirty="0">
                <a:solidFill>
                  <a:srgbClr val="374151"/>
                </a:solidFill>
                <a:effectLst/>
                <a:latin typeface="Söhne"/>
                <a:hlinkClick r:id="rId3"/>
              </a:rPr>
              <a:t>https://www.ncbi.nlm.nih.gov/pmc/articles/PMC8607898/#:~:text=%5B10%5D%20Based%20on%20this%20model,perceived%20benefits)%20and%20that%20they</a:t>
            </a:r>
            <a:r>
              <a:rPr lang="en-US" b="0" i="0" dirty="0">
                <a:solidFill>
                  <a:srgbClr val="374151"/>
                </a:solidFill>
                <a:effectLst/>
                <a:latin typeface="Söhne"/>
              </a:rPr>
              <a:t> </a:t>
            </a:r>
          </a:p>
          <a:p>
            <a:endParaRPr lang="en-US" b="0" i="0" dirty="0">
              <a:solidFill>
                <a:srgbClr val="212121"/>
              </a:solidFill>
              <a:effectLst/>
              <a:latin typeface="Roboto" panose="02000000000000000000" pitchFamily="2" charset="0"/>
            </a:endParaRPr>
          </a:p>
          <a:p>
            <a:r>
              <a:rPr lang="en-US" b="0" i="0" dirty="0">
                <a:solidFill>
                  <a:srgbClr val="222222"/>
                </a:solidFill>
                <a:effectLst/>
                <a:latin typeface="-apple-system"/>
              </a:rPr>
              <a:t>Buckee, C., Noor, A. &amp; </a:t>
            </a:r>
            <a:r>
              <a:rPr lang="en-US" b="0" i="0" dirty="0" err="1">
                <a:solidFill>
                  <a:srgbClr val="222222"/>
                </a:solidFill>
                <a:effectLst/>
                <a:latin typeface="-apple-system"/>
              </a:rPr>
              <a:t>Sattenspiel</a:t>
            </a:r>
            <a:r>
              <a:rPr lang="en-US" b="0" i="0" dirty="0">
                <a:solidFill>
                  <a:srgbClr val="222222"/>
                </a:solidFill>
                <a:effectLst/>
                <a:latin typeface="-apple-system"/>
              </a:rPr>
              <a:t>, L. Thinking clearly about social aspects of infectious disease transmission. </a:t>
            </a:r>
            <a:r>
              <a:rPr lang="en-US" b="0" i="1" dirty="0">
                <a:solidFill>
                  <a:srgbClr val="222222"/>
                </a:solidFill>
                <a:effectLst/>
                <a:latin typeface="-apple-system"/>
              </a:rPr>
              <a:t>Nature</a:t>
            </a:r>
            <a:r>
              <a:rPr lang="en-US" b="0" i="0" dirty="0">
                <a:solidFill>
                  <a:srgbClr val="222222"/>
                </a:solidFill>
                <a:effectLst/>
                <a:latin typeface="-apple-system"/>
              </a:rPr>
              <a:t> </a:t>
            </a:r>
            <a:r>
              <a:rPr lang="en-US" b="1" i="0" dirty="0">
                <a:solidFill>
                  <a:srgbClr val="222222"/>
                </a:solidFill>
                <a:effectLst/>
                <a:latin typeface="-apple-system"/>
              </a:rPr>
              <a:t>595</a:t>
            </a:r>
            <a:r>
              <a:rPr lang="en-US" b="0" i="0" dirty="0">
                <a:solidFill>
                  <a:srgbClr val="222222"/>
                </a:solidFill>
                <a:effectLst/>
                <a:latin typeface="-apple-system"/>
              </a:rPr>
              <a:t>, 205–213 (2021). </a:t>
            </a:r>
            <a:r>
              <a:rPr lang="en-US" b="0" i="0" dirty="0">
                <a:solidFill>
                  <a:srgbClr val="222222"/>
                </a:solidFill>
                <a:effectLst/>
                <a:latin typeface="-apple-system"/>
                <a:hlinkClick r:id="rId4"/>
              </a:rPr>
              <a:t>https://doi.org/10.1038/s41586-021-03694-x</a:t>
            </a:r>
            <a:r>
              <a:rPr lang="en-US" b="0" i="0" dirty="0">
                <a:solidFill>
                  <a:srgbClr val="222222"/>
                </a:solidFill>
                <a:effectLst/>
                <a:latin typeface="-apple-system"/>
              </a:rPr>
              <a:t> </a:t>
            </a:r>
          </a:p>
          <a:p>
            <a:endParaRPr lang="en-US" dirty="0"/>
          </a:p>
        </p:txBody>
      </p:sp>
    </p:spTree>
    <p:extLst>
      <p:ext uri="{BB962C8B-B14F-4D97-AF65-F5344CB8AC3E}">
        <p14:creationId xmlns:p14="http://schemas.microsoft.com/office/powerpoint/2010/main" val="470673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00CD-2BCE-FBDD-A80B-2D9946D1C936}"/>
              </a:ext>
            </a:extLst>
          </p:cNvPr>
          <p:cNvSpPr>
            <a:spLocks noGrp="1"/>
          </p:cNvSpPr>
          <p:nvPr>
            <p:ph type="title"/>
          </p:nvPr>
        </p:nvSpPr>
        <p:spPr/>
        <p:txBody>
          <a:bodyPr/>
          <a:lstStyle/>
          <a:p>
            <a:r>
              <a:rPr lang="en-US" dirty="0"/>
              <a:t>Human Behavior and Infectious Disease</a:t>
            </a:r>
          </a:p>
        </p:txBody>
      </p:sp>
      <p:sp>
        <p:nvSpPr>
          <p:cNvPr id="3" name="Content Placeholder 2">
            <a:extLst>
              <a:ext uri="{FF2B5EF4-FFF2-40B4-BE49-F238E27FC236}">
                <a16:creationId xmlns:a16="http://schemas.microsoft.com/office/drawing/2014/main" id="{A7E2F8CE-8B2F-1321-E386-397780CCE80D}"/>
              </a:ext>
            </a:extLst>
          </p:cNvPr>
          <p:cNvSpPr>
            <a:spLocks noGrp="1"/>
          </p:cNvSpPr>
          <p:nvPr>
            <p:ph idx="1"/>
          </p:nvPr>
        </p:nvSpPr>
        <p:spPr/>
        <p:txBody>
          <a:bodyPr>
            <a:normAutofit fontScale="92500" lnSpcReduction="10000"/>
          </a:bodyPr>
          <a:lstStyle/>
          <a:p>
            <a:r>
              <a:rPr lang="en-US" dirty="0"/>
              <a:t>Social and cultural forces influence almost every aspect of disease transmission, including public health and healthcare’s ability to respond</a:t>
            </a:r>
          </a:p>
          <a:p>
            <a:r>
              <a:rPr lang="en-US" b="0" i="0" dirty="0">
                <a:solidFill>
                  <a:srgbClr val="212121"/>
                </a:solidFill>
                <a:effectLst/>
              </a:rPr>
              <a:t>The concept of the behavioral immune system posits that susceptible individuals exercise preventative behaviors when faced with the threat of infection </a:t>
            </a:r>
          </a:p>
          <a:p>
            <a:r>
              <a:rPr lang="en-US" b="0" i="0" dirty="0">
                <a:solidFill>
                  <a:srgbClr val="212121"/>
                </a:solidFill>
                <a:effectLst/>
              </a:rPr>
              <a:t>Disease avoidance saves the immune system from the costly process of reacting to the invasion of a pathogen. </a:t>
            </a:r>
          </a:p>
          <a:p>
            <a:r>
              <a:rPr lang="en-US" b="0" i="0" dirty="0">
                <a:solidFill>
                  <a:srgbClr val="212121"/>
                </a:solidFill>
                <a:effectLst/>
              </a:rPr>
              <a:t>These behaviors include reactions like disgust and avoidance of infectious hosts. </a:t>
            </a:r>
          </a:p>
          <a:p>
            <a:r>
              <a:rPr lang="en-US" b="0" i="0" dirty="0">
                <a:solidFill>
                  <a:srgbClr val="212121"/>
                </a:solidFill>
                <a:effectLst/>
              </a:rPr>
              <a:t>Other individual behaviors linked to epidemiological outcomes are correlated with exposure and infection. </a:t>
            </a:r>
            <a:endParaRPr lang="en-US" dirty="0"/>
          </a:p>
        </p:txBody>
      </p:sp>
    </p:spTree>
    <p:extLst>
      <p:ext uri="{BB962C8B-B14F-4D97-AF65-F5344CB8AC3E}">
        <p14:creationId xmlns:p14="http://schemas.microsoft.com/office/powerpoint/2010/main" val="27611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22A6C-ECAE-9CC3-61AC-F0C867B09E4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239AE1BB-FA63-13A1-6776-83B188F2B16A}"/>
              </a:ext>
            </a:extLst>
          </p:cNvPr>
          <p:cNvSpPr>
            <a:spLocks noGrp="1"/>
          </p:cNvSpPr>
          <p:nvPr>
            <p:ph idx="1"/>
          </p:nvPr>
        </p:nvSpPr>
        <p:spPr/>
        <p:txBody>
          <a:bodyPr>
            <a:normAutofit/>
          </a:bodyPr>
          <a:lstStyle/>
          <a:p>
            <a:pPr algn="l">
              <a:spcBef>
                <a:spcPts val="0"/>
              </a:spcBef>
            </a:pPr>
            <a:r>
              <a:rPr lang="en-US" b="0" i="0" dirty="0">
                <a:solidFill>
                  <a:srgbClr val="212121"/>
                </a:solidFill>
                <a:effectLst/>
              </a:rPr>
              <a:t>Higher social activity is linked to an increased likelihood of influenza infection during outbreaks </a:t>
            </a:r>
          </a:p>
          <a:p>
            <a:pPr algn="l">
              <a:spcBef>
                <a:spcPts val="0"/>
              </a:spcBef>
            </a:pPr>
            <a:r>
              <a:rPr lang="en-US" b="0" i="0" dirty="0">
                <a:solidFill>
                  <a:srgbClr val="212121"/>
                </a:solidFill>
                <a:effectLst/>
              </a:rPr>
              <a:t>Human behaviors linked to active infections have been more difficult to characterize. </a:t>
            </a:r>
          </a:p>
          <a:p>
            <a:pPr algn="l">
              <a:spcBef>
                <a:spcPts val="0"/>
              </a:spcBef>
            </a:pPr>
            <a:r>
              <a:rPr lang="en-US" b="0" i="0" dirty="0">
                <a:solidFill>
                  <a:srgbClr val="212121"/>
                </a:solidFill>
                <a:effectLst/>
              </a:rPr>
              <a:t>Asymptomatic or mildly symptomatic individuals can be central to superspreading events because behaviors do not change during a period of infectiousness </a:t>
            </a:r>
          </a:p>
          <a:p>
            <a:pPr algn="l">
              <a:spcBef>
                <a:spcPts val="0"/>
              </a:spcBef>
            </a:pPr>
            <a:r>
              <a:rPr lang="en-US" b="0" i="0" dirty="0">
                <a:solidFill>
                  <a:srgbClr val="212121"/>
                </a:solidFill>
                <a:effectLst/>
              </a:rPr>
              <a:t>For symptomatic infections in humans, disease modelers and policy makers often assume that hosts have fewer contacts or move less than healthy hosts, but data explicitly showing this phenomenon have been limited.</a:t>
            </a:r>
          </a:p>
          <a:p>
            <a:endParaRPr lang="en-US" dirty="0"/>
          </a:p>
        </p:txBody>
      </p:sp>
    </p:spTree>
    <p:extLst>
      <p:ext uri="{BB962C8B-B14F-4D97-AF65-F5344CB8AC3E}">
        <p14:creationId xmlns:p14="http://schemas.microsoft.com/office/powerpoint/2010/main" val="3726306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16F3D-9416-31C0-D351-D165C23F38E6}"/>
              </a:ext>
            </a:extLst>
          </p:cNvPr>
          <p:cNvSpPr>
            <a:spLocks noGrp="1"/>
          </p:cNvSpPr>
          <p:nvPr>
            <p:ph type="title"/>
          </p:nvPr>
        </p:nvSpPr>
        <p:spPr/>
        <p:txBody>
          <a:bodyPr/>
          <a:lstStyle/>
          <a:p>
            <a:r>
              <a:rPr lang="en-US" dirty="0"/>
              <a:t>Perception of Risk </a:t>
            </a:r>
          </a:p>
        </p:txBody>
      </p:sp>
      <p:sp>
        <p:nvSpPr>
          <p:cNvPr id="3" name="Content Placeholder 2">
            <a:extLst>
              <a:ext uri="{FF2B5EF4-FFF2-40B4-BE49-F238E27FC236}">
                <a16:creationId xmlns:a16="http://schemas.microsoft.com/office/drawing/2014/main" id="{8AB3451B-4B58-A660-07AC-5439CCABE155}"/>
              </a:ext>
            </a:extLst>
          </p:cNvPr>
          <p:cNvSpPr>
            <a:spLocks noGrp="1"/>
          </p:cNvSpPr>
          <p:nvPr>
            <p:ph idx="1"/>
          </p:nvPr>
        </p:nvSpPr>
        <p:spPr/>
        <p:txBody>
          <a:bodyPr/>
          <a:lstStyle/>
          <a:p>
            <a:r>
              <a:rPr lang="en-US" dirty="0">
                <a:hlinkClick r:id="rId2"/>
              </a:rPr>
              <a:t>https://www.ncbi.nlm.nih.gov/pmc/articles/PMC8650764/</a:t>
            </a:r>
            <a:endParaRPr lang="en-US" dirty="0"/>
          </a:p>
          <a:p>
            <a:endParaRPr lang="en-US" dirty="0"/>
          </a:p>
          <a:p>
            <a:r>
              <a:rPr lang="en-US" dirty="0">
                <a:hlinkClick r:id="rId3"/>
              </a:rPr>
              <a:t>https://journals.plos.org/plosone/article?id=10.1371/journal.pone.0274024</a:t>
            </a:r>
            <a:endParaRPr lang="en-US" dirty="0"/>
          </a:p>
          <a:p>
            <a:r>
              <a:rPr lang="en-US" b="0" i="0" dirty="0">
                <a:solidFill>
                  <a:srgbClr val="202020"/>
                </a:solidFill>
                <a:effectLst/>
              </a:rPr>
              <a:t>To limit an infectious outbreak, the public must be informed about the infection risk and be motivated to comply with infection control measures. </a:t>
            </a:r>
          </a:p>
          <a:p>
            <a:r>
              <a:rPr lang="en-US" b="0" i="0" dirty="0">
                <a:solidFill>
                  <a:srgbClr val="202020"/>
                </a:solidFill>
                <a:effectLst/>
              </a:rPr>
              <a:t>Perceiving a situation as threatening and seeing benefits to complying may be necessary to motivate for compliance. </a:t>
            </a:r>
            <a:endParaRPr lang="en-US" dirty="0"/>
          </a:p>
          <a:p>
            <a:endParaRPr lang="en-US" dirty="0"/>
          </a:p>
        </p:txBody>
      </p:sp>
    </p:spTree>
    <p:extLst>
      <p:ext uri="{BB962C8B-B14F-4D97-AF65-F5344CB8AC3E}">
        <p14:creationId xmlns:p14="http://schemas.microsoft.com/office/powerpoint/2010/main" val="3535447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d78d645-3b2b-4a04-a80b-88266508e11e">
      <Terms xmlns="http://schemas.microsoft.com/office/infopath/2007/PartnerControls"/>
    </lcf76f155ced4ddcb4097134ff3c332f>
    <TaxCatchAll xmlns="7f17e0c5-e301-4663-8b20-52b525cd1e8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712BDD15D4B594EB98079BDE7D6DAD5" ma:contentTypeVersion="15" ma:contentTypeDescription="Create a new document." ma:contentTypeScope="" ma:versionID="6486d4c1f378c7b148dc986d93504e39">
  <xsd:schema xmlns:xsd="http://www.w3.org/2001/XMLSchema" xmlns:xs="http://www.w3.org/2001/XMLSchema" xmlns:p="http://schemas.microsoft.com/office/2006/metadata/properties" xmlns:ns2="2d78d645-3b2b-4a04-a80b-88266508e11e" xmlns:ns3="7f17e0c5-e301-4663-8b20-52b525cd1e87" targetNamespace="http://schemas.microsoft.com/office/2006/metadata/properties" ma:root="true" ma:fieldsID="e9b7394902fdba631aee33c94ca2bdad" ns2:_="" ns3:_="">
    <xsd:import namespace="2d78d645-3b2b-4a04-a80b-88266508e11e"/>
    <xsd:import namespace="7f17e0c5-e301-4663-8b20-52b525cd1e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78d645-3b2b-4a04-a80b-88266508e1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bdb307b3-1b0b-4aae-816d-51e1f1d7bdd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f17e0c5-e301-4663-8b20-52b525cd1e8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d84d1fc5-e3c6-46d4-959a-7d9b0e16bb3a}" ma:internalName="TaxCatchAll" ma:showField="CatchAllData" ma:web="7f17e0c5-e301-4663-8b20-52b525cd1e8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99ED00-2D22-4F62-9260-C291EDAE1297}">
  <ds:schemaRefs>
    <ds:schemaRef ds:uri="http://schemas.microsoft.com/sharepoint/v3/contenttype/forms"/>
  </ds:schemaRefs>
</ds:datastoreItem>
</file>

<file path=customXml/itemProps2.xml><?xml version="1.0" encoding="utf-8"?>
<ds:datastoreItem xmlns:ds="http://schemas.openxmlformats.org/officeDocument/2006/customXml" ds:itemID="{77D879DB-B421-4B4D-86FA-DD632BB178B7}">
  <ds:schemaRefs>
    <ds:schemaRef ds:uri="http://schemas.microsoft.com/office/2006/metadata/properties"/>
    <ds:schemaRef ds:uri="http://schemas.microsoft.com/office/infopath/2007/PartnerControls"/>
    <ds:schemaRef ds:uri="2d78d645-3b2b-4a04-a80b-88266508e11e"/>
    <ds:schemaRef ds:uri="7f17e0c5-e301-4663-8b20-52b525cd1e87"/>
  </ds:schemaRefs>
</ds:datastoreItem>
</file>

<file path=customXml/itemProps3.xml><?xml version="1.0" encoding="utf-8"?>
<ds:datastoreItem xmlns:ds="http://schemas.openxmlformats.org/officeDocument/2006/customXml" ds:itemID="{72A75CAD-3398-4EFE-B4D0-31302AF457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78d645-3b2b-4a04-a80b-88266508e11e"/>
    <ds:schemaRef ds:uri="7f17e0c5-e301-4663-8b20-52b525cd1e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2303</TotalTime>
  <Words>6020</Words>
  <Application>Microsoft Office PowerPoint</Application>
  <PresentationFormat>Widescreen</PresentationFormat>
  <Paragraphs>346</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Infection Control and Prevention through a Social and Behavioral Sciences Lens</vt:lpstr>
      <vt:lpstr>Discussion Questions</vt:lpstr>
      <vt:lpstr>Discussion Questions Continued </vt:lpstr>
      <vt:lpstr>Objectives</vt:lpstr>
      <vt:lpstr>Introduction</vt:lpstr>
      <vt:lpstr>Human Behavior and Infectious Disease</vt:lpstr>
      <vt:lpstr>Human Behavior and Infectious Disease</vt:lpstr>
      <vt:lpstr>Example</vt:lpstr>
      <vt:lpstr>Perception of Risk </vt:lpstr>
      <vt:lpstr>Risk Perception</vt:lpstr>
      <vt:lpstr>COVID-19</vt:lpstr>
      <vt:lpstr>COVID-19</vt:lpstr>
      <vt:lpstr>Overview of the Health Belief Model </vt:lpstr>
      <vt:lpstr>Overview of Health Belief Model</vt:lpstr>
      <vt:lpstr>Health Belief Model and Infection Prevention</vt:lpstr>
      <vt:lpstr>Health Belief Model and Infection Prevention</vt:lpstr>
      <vt:lpstr>Case study</vt:lpstr>
      <vt:lpstr>Social Cognitive Theory</vt:lpstr>
      <vt:lpstr>Social Cognitive Theory (SCT)</vt:lpstr>
      <vt:lpstr>Social Cognitive Theory and Infection Prevention</vt:lpstr>
      <vt:lpstr>Social Cognitive Theory and Infection Prevention</vt:lpstr>
      <vt:lpstr>Social Cognitive Theory and Infection Prevention</vt:lpstr>
      <vt:lpstr>Theory of Planned Behavior (TPB)</vt:lpstr>
      <vt:lpstr>Theory of Planned Behavior </vt:lpstr>
      <vt:lpstr>Theory of Planned Behavior</vt:lpstr>
      <vt:lpstr>Theory of Planned Behavior and Infection Prevention</vt:lpstr>
      <vt:lpstr>Theory of Planned Behavior and Infection Prevention</vt:lpstr>
      <vt:lpstr>Theory of Planned Behavior and Infection Prevention</vt:lpstr>
      <vt:lpstr>Social Network Analysis</vt:lpstr>
      <vt:lpstr>Social Network Analysis</vt:lpstr>
      <vt:lpstr>2005 study</vt:lpstr>
      <vt:lpstr>HIV Outbreak in Scott County IN </vt:lpstr>
      <vt:lpstr>Social Network Analysis</vt:lpstr>
      <vt:lpstr>Social Network Analysis and Infection Prevention</vt:lpstr>
      <vt:lpstr>Social Network Analysis and Infection Prevention</vt:lpstr>
      <vt:lpstr>Social Network Analysis and Infection Prevention</vt:lpstr>
      <vt:lpstr>Communication Strategies</vt:lpstr>
      <vt:lpstr>Communication Strategies</vt:lpstr>
      <vt:lpstr>Cultural Competence</vt:lpstr>
      <vt:lpstr>Cultural Competence</vt:lpstr>
      <vt:lpstr>Strategies to be Culturally Competent in Infection Prevention</vt:lpstr>
      <vt:lpstr>Strategies to be Culturally Competent in Infection Prevention</vt:lpstr>
      <vt:lpstr>Strategies to be Culturally Competent in Infection Prevention</vt:lpstr>
      <vt:lpstr>Cultural Competence</vt:lpstr>
      <vt:lpstr>Behavioral Interventions in Healthcare Settings</vt:lpstr>
      <vt:lpstr>Behavioral Interventions in Healthcare Settings</vt:lpstr>
      <vt:lpstr>The Impact of Organizational Culture on Infection Control</vt:lpstr>
      <vt:lpstr>The Impact of Organizational Culture on Infection Control</vt:lpstr>
      <vt:lpstr>Case Studies</vt:lpstr>
      <vt:lpstr>Ethical Considerations</vt:lpstr>
      <vt:lpstr>Ethical Considerations</vt:lpstr>
      <vt:lpstr>Ethical Considerations</vt:lpstr>
      <vt:lpstr>Challenges and Opportunities</vt:lpstr>
      <vt:lpstr>Challenges and Opportunities</vt:lpstr>
      <vt:lpstr>Challenges and Opportunities</vt:lpstr>
      <vt:lpstr>Future Directions</vt:lpstr>
      <vt:lpstr>Future Directions</vt:lpstr>
      <vt:lpstr>Future Directions</vt:lpstr>
      <vt:lpstr>Conclusion</vt:lpstr>
      <vt:lpstr>Conclusions</vt:lpstr>
      <vt:lpstr>Questions</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 Prevention and SBS</dc:title>
  <dc:creator>Duszynski, Thomas J</dc:creator>
  <cp:lastModifiedBy>Duszynski, Thomas J</cp:lastModifiedBy>
  <cp:revision>10</cp:revision>
  <dcterms:created xsi:type="dcterms:W3CDTF">2024-02-01T15:50:34Z</dcterms:created>
  <dcterms:modified xsi:type="dcterms:W3CDTF">2024-11-14T15:27:13Z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0x0101006712BDD15D4B594EB98079BDE7D6DAD5</vt:lpwstr>
  </property>
  <property fmtid="{D5CDD505-2E9C-101B-9397-08002B2CF9AE}" pid="3" name="Order">
    <vt:r8>12066400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MediaServiceImageTags">
    <vt:lpwstr/>
  </property>
</Properties>
</file>